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411" r:id="rId3"/>
    <p:sldId id="433" r:id="rId4"/>
    <p:sldId id="258" r:id="rId5"/>
    <p:sldId id="264" r:id="rId6"/>
    <p:sldId id="441" r:id="rId7"/>
    <p:sldId id="442" r:id="rId8"/>
    <p:sldId id="443" r:id="rId9"/>
    <p:sldId id="260" r:id="rId10"/>
    <p:sldId id="261" r:id="rId11"/>
    <p:sldId id="262" r:id="rId12"/>
    <p:sldId id="321" r:id="rId13"/>
    <p:sldId id="268" r:id="rId14"/>
    <p:sldId id="437" r:id="rId15"/>
    <p:sldId id="372" r:id="rId16"/>
    <p:sldId id="426" r:id="rId17"/>
    <p:sldId id="269" r:id="rId18"/>
    <p:sldId id="270" r:id="rId19"/>
    <p:sldId id="420" r:id="rId20"/>
    <p:sldId id="423" r:id="rId21"/>
    <p:sldId id="271" r:id="rId22"/>
    <p:sldId id="273" r:id="rId23"/>
    <p:sldId id="439" r:id="rId24"/>
    <p:sldId id="274" r:id="rId25"/>
    <p:sldId id="275" r:id="rId26"/>
    <p:sldId id="276" r:id="rId27"/>
    <p:sldId id="277" r:id="rId28"/>
    <p:sldId id="425" r:id="rId29"/>
    <p:sldId id="278" r:id="rId30"/>
    <p:sldId id="427" r:id="rId31"/>
    <p:sldId id="279" r:id="rId32"/>
    <p:sldId id="374" r:id="rId33"/>
    <p:sldId id="280" r:id="rId34"/>
    <p:sldId id="281" r:id="rId35"/>
    <p:sldId id="282" r:id="rId36"/>
    <p:sldId id="283" r:id="rId37"/>
    <p:sldId id="413" r:id="rId38"/>
    <p:sldId id="324" r:id="rId39"/>
    <p:sldId id="428" r:id="rId40"/>
    <p:sldId id="418" r:id="rId41"/>
    <p:sldId id="294" r:id="rId42"/>
    <p:sldId id="375" r:id="rId43"/>
    <p:sldId id="301" r:id="rId44"/>
    <p:sldId id="302" r:id="rId45"/>
    <p:sldId id="298" r:id="rId46"/>
    <p:sldId id="378" r:id="rId47"/>
    <p:sldId id="303" r:id="rId48"/>
    <p:sldId id="299" r:id="rId49"/>
    <p:sldId id="300" r:id="rId50"/>
    <p:sldId id="419" r:id="rId51"/>
    <p:sldId id="305" r:id="rId52"/>
    <p:sldId id="429" r:id="rId53"/>
    <p:sldId id="379" r:id="rId54"/>
    <p:sldId id="380" r:id="rId55"/>
    <p:sldId id="402" r:id="rId56"/>
    <p:sldId id="403" r:id="rId57"/>
    <p:sldId id="404" r:id="rId58"/>
    <p:sldId id="405" r:id="rId59"/>
    <p:sldId id="406" r:id="rId60"/>
    <p:sldId id="415" r:id="rId61"/>
    <p:sldId id="416" r:id="rId62"/>
    <p:sldId id="308" r:id="rId63"/>
    <p:sldId id="440" r:id="rId64"/>
    <p:sldId id="430" r:id="rId65"/>
    <p:sldId id="381" r:id="rId66"/>
    <p:sldId id="334" r:id="rId67"/>
    <p:sldId id="388" r:id="rId68"/>
    <p:sldId id="348" r:id="rId69"/>
    <p:sldId id="286" r:id="rId70"/>
    <p:sldId id="431" r:id="rId71"/>
    <p:sldId id="311" r:id="rId72"/>
    <p:sldId id="312" r:id="rId73"/>
    <p:sldId id="313" r:id="rId74"/>
    <p:sldId id="354" r:id="rId75"/>
    <p:sldId id="314" r:id="rId76"/>
    <p:sldId id="436" r:id="rId77"/>
    <p:sldId id="432" r:id="rId78"/>
    <p:sldId id="315" r:id="rId79"/>
    <p:sldId id="316" r:id="rId80"/>
    <p:sldId id="318" r:id="rId81"/>
    <p:sldId id="317" r:id="rId82"/>
    <p:sldId id="391" r:id="rId83"/>
    <p:sldId id="392" r:id="rId84"/>
    <p:sldId id="393" r:id="rId85"/>
    <p:sldId id="394" r:id="rId86"/>
    <p:sldId id="395" r:id="rId87"/>
    <p:sldId id="396" r:id="rId88"/>
    <p:sldId id="376" r:id="rId89"/>
    <p:sldId id="284" r:id="rId9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60" d="100"/>
          <a:sy n="60" d="100"/>
        </p:scale>
        <p:origin x="-66" y="228"/>
      </p:cViewPr>
      <p:guideLst/>
    </p:cSldViewPr>
  </p:slideViewPr>
  <p:notesTextViewPr>
    <p:cViewPr>
      <p:scale>
        <a:sx n="3" d="2"/>
        <a:sy n="3" d="2"/>
      </p:scale>
      <p:origin x="0" y="0"/>
    </p:cViewPr>
  </p:notesTextViewPr>
  <p:notesViewPr>
    <p:cSldViewPr snapToGrid="0">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virtuele</a:t>
            </a:r>
            <a:r>
              <a:rPr lang="en-US" dirty="0"/>
              <a:t> </a:t>
            </a:r>
            <a:r>
              <a:rPr lang="en-US" dirty="0" smtClean="0"/>
              <a:t>analyzer in NL</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virtuele analyzer</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41F-42F4-9B85-329157BD022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41F-42F4-9B85-329157BD022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B41F-42F4-9B85-329157BD022C}"/>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nl-NL"/>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Blad1!$A$2:$A$4</c:f>
              <c:strCache>
                <c:ptCount val="3"/>
                <c:pt idx="0">
                  <c:v>nee</c:v>
                </c:pt>
                <c:pt idx="1">
                  <c:v>ja, meer locaties</c:v>
                </c:pt>
                <c:pt idx="2">
                  <c:v>ja</c:v>
                </c:pt>
              </c:strCache>
            </c:strRef>
          </c:cat>
          <c:val>
            <c:numRef>
              <c:f>Blad1!$B$2:$B$4</c:f>
              <c:numCache>
                <c:formatCode>General</c:formatCode>
                <c:ptCount val="3"/>
                <c:pt idx="0">
                  <c:v>11</c:v>
                </c:pt>
                <c:pt idx="1">
                  <c:v>22</c:v>
                </c:pt>
                <c:pt idx="2">
                  <c:v>67</c:v>
                </c:pt>
              </c:numCache>
            </c:numRef>
          </c:val>
          <c:extLst>
            <c:ext xmlns:c16="http://schemas.microsoft.com/office/drawing/2014/chart" uri="{C3380CC4-5D6E-409C-BE32-E72D297353CC}">
              <c16:uniqueId val="{00000000-4143-42D4-AE67-789FDA6AFD33}"/>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652A34-FA04-44A1-A9F7-622EBAF123DC}" type="datetimeFigureOut">
              <a:rPr lang="nl-NL" smtClean="0"/>
              <a:t>28-2-2025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7306-E72E-4C8C-8C18-7A3188FD6977}" type="slidenum">
              <a:rPr lang="nl-NL" smtClean="0"/>
              <a:t>‹nr.›</a:t>
            </a:fld>
            <a:endParaRPr lang="nl-NL"/>
          </a:p>
        </p:txBody>
      </p:sp>
    </p:spTree>
    <p:extLst>
      <p:ext uri="{BB962C8B-B14F-4D97-AF65-F5344CB8AC3E}">
        <p14:creationId xmlns:p14="http://schemas.microsoft.com/office/powerpoint/2010/main" val="57141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2688F76-5F5B-4429-B9E5-179B9C319233}" type="slidenum">
              <a:rPr lang="nl-NL" altLang="nl-NL"/>
              <a:pPr/>
              <a:t>19</a:t>
            </a:fld>
            <a:endParaRPr lang="nl-NL" altLang="nl-NL"/>
          </a:p>
        </p:txBody>
      </p:sp>
      <p:sp>
        <p:nvSpPr>
          <p:cNvPr id="139265"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637" y="4343144"/>
            <a:ext cx="5486727" cy="41150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nl-NL"/>
          </a:p>
        </p:txBody>
      </p:sp>
    </p:spTree>
    <p:extLst>
      <p:ext uri="{BB962C8B-B14F-4D97-AF65-F5344CB8AC3E}">
        <p14:creationId xmlns:p14="http://schemas.microsoft.com/office/powerpoint/2010/main" val="3059571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Rectangle 7"/>
          <p:cNvSpPr>
            <a:spLocks noGrp="1" noChangeArrowheads="1"/>
          </p:cNvSpPr>
          <p:nvPr>
            <p:ph type="sldNum"/>
          </p:nvPr>
        </p:nvSpPr>
        <p:spPr>
          <a:ln/>
        </p:spPr>
        <p:txBody>
          <a:bodyPr/>
          <a:lstStyle/>
          <a:p>
            <a:fld id="{48BA3BC8-01BF-4402-B7AE-CB327F85FD93}" type="slidenum">
              <a:rPr lang="nl-NL" altLang="nl-NL"/>
              <a:pPr/>
              <a:t>20</a:t>
            </a:fld>
            <a:endParaRPr lang="nl-NL" altLang="nl-NL"/>
          </a:p>
        </p:txBody>
      </p:sp>
      <p:sp>
        <p:nvSpPr>
          <p:cNvPr id="162817" name="Text Box 1"/>
          <p:cNvSpPr txBox="1">
            <a:spLocks noChangeArrowheads="1"/>
          </p:cNvSpPr>
          <p:nvPr/>
        </p:nvSpPr>
        <p:spPr bwMode="auto">
          <a:xfrm>
            <a:off x="3885275" y="8684826"/>
            <a:ext cx="2971092" cy="457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r">
              <a:buClrTx/>
              <a:buFontTx/>
              <a:buNone/>
            </a:pPr>
            <a:fld id="{7F1D25FB-926C-459C-9FCD-320C9F35ADEE}" type="slidenum">
              <a:rPr lang="nl-NL" altLang="nl-NL" sz="1200" b="0"/>
              <a:pPr algn="r">
                <a:buClrTx/>
                <a:buFontTx/>
                <a:buNone/>
              </a:pPr>
              <a:t>20</a:t>
            </a:fld>
            <a:endParaRPr lang="nl-NL" altLang="nl-NL" sz="1200" b="0"/>
          </a:p>
        </p:txBody>
      </p:sp>
      <p:sp>
        <p:nvSpPr>
          <p:cNvPr id="162818" name="Text Box 2"/>
          <p:cNvSpPr txBox="1">
            <a:spLocks noChangeArrowheads="1"/>
          </p:cNvSpPr>
          <p:nvPr/>
        </p:nvSpPr>
        <p:spPr bwMode="auto">
          <a:xfrm>
            <a:off x="0" y="8684826"/>
            <a:ext cx="2971092" cy="457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buClrTx/>
              <a:buFontTx/>
              <a:buNone/>
            </a:pPr>
            <a:endParaRPr lang="nl-NL" altLang="nl-NL" sz="1200" b="0"/>
          </a:p>
        </p:txBody>
      </p:sp>
      <p:sp>
        <p:nvSpPr>
          <p:cNvPr id="162819" name="Text Box 3"/>
          <p:cNvSpPr txBox="1">
            <a:spLocks noChangeArrowheads="1"/>
          </p:cNvSpPr>
          <p:nvPr/>
        </p:nvSpPr>
        <p:spPr bwMode="auto">
          <a:xfrm>
            <a:off x="0" y="0"/>
            <a:ext cx="2971092" cy="45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buClrTx/>
              <a:buFontTx/>
              <a:buNone/>
            </a:pPr>
            <a:endParaRPr lang="nl-NL" altLang="nl-NL" sz="1200" b="0"/>
          </a:p>
        </p:txBody>
      </p:sp>
      <p:sp>
        <p:nvSpPr>
          <p:cNvPr id="162820" name="Text Box 4"/>
          <p:cNvSpPr txBox="1">
            <a:spLocks noChangeArrowheads="1"/>
          </p:cNvSpPr>
          <p:nvPr/>
        </p:nvSpPr>
        <p:spPr bwMode="auto">
          <a:xfrm>
            <a:off x="3885275" y="0"/>
            <a:ext cx="2971092" cy="45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r">
              <a:buClrTx/>
              <a:buFontTx/>
              <a:buNone/>
            </a:pPr>
            <a:endParaRPr lang="nl-NL" altLang="nl-NL" sz="1200" b="0"/>
          </a:p>
        </p:txBody>
      </p:sp>
      <p:sp>
        <p:nvSpPr>
          <p:cNvPr id="162821" name="Text Box 5"/>
          <p:cNvSpPr txBox="1">
            <a:spLocks noChangeArrowheads="1"/>
          </p:cNvSpPr>
          <p:nvPr/>
        </p:nvSpPr>
        <p:spPr bwMode="auto">
          <a:xfrm>
            <a:off x="3888539" y="8687751"/>
            <a:ext cx="2959666" cy="44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r">
              <a:buClrTx/>
              <a:buFontTx/>
              <a:buNone/>
            </a:pPr>
            <a:fld id="{2FC9FD87-062B-4574-B8CF-211BA61D7F8E}" type="slidenum">
              <a:rPr lang="nl-NL" altLang="nl-NL" sz="1200" b="0">
                <a:solidFill>
                  <a:srgbClr val="000000"/>
                </a:solidFill>
                <a:latin typeface="Times New Roman" pitchFamily="18" charset="0"/>
              </a:rPr>
              <a:pPr algn="r">
                <a:buClrTx/>
                <a:buFontTx/>
                <a:buNone/>
              </a:pPr>
              <a:t>20</a:t>
            </a:fld>
            <a:endParaRPr lang="nl-NL" altLang="nl-NL" sz="1200" b="0">
              <a:solidFill>
                <a:srgbClr val="000000"/>
              </a:solidFill>
              <a:latin typeface="Times New Roman" pitchFamily="18" charset="0"/>
            </a:endParaRPr>
          </a:p>
        </p:txBody>
      </p:sp>
      <p:sp>
        <p:nvSpPr>
          <p:cNvPr id="162822" name="Text Box 6"/>
          <p:cNvSpPr txBox="1">
            <a:spLocks noChangeArrowheads="1"/>
          </p:cNvSpPr>
          <p:nvPr/>
        </p:nvSpPr>
        <p:spPr bwMode="auto">
          <a:xfrm>
            <a:off x="3888540" y="8687751"/>
            <a:ext cx="2962931" cy="45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r">
              <a:buClrTx/>
              <a:buFontTx/>
              <a:buNone/>
            </a:pPr>
            <a:fld id="{C117EC57-22F1-4EE8-9BC1-44F80B0967B6}" type="slidenum">
              <a:rPr lang="nl-NL" altLang="nl-NL" sz="1200" b="0">
                <a:solidFill>
                  <a:srgbClr val="000000"/>
                </a:solidFill>
                <a:latin typeface="Times New Roman" pitchFamily="18" charset="0"/>
              </a:rPr>
              <a:pPr algn="r">
                <a:buClrTx/>
                <a:buFontTx/>
                <a:buNone/>
              </a:pPr>
              <a:t>20</a:t>
            </a:fld>
            <a:endParaRPr lang="nl-NL" altLang="nl-NL" sz="1200" b="0">
              <a:solidFill>
                <a:srgbClr val="000000"/>
              </a:solidFill>
              <a:latin typeface="Times New Roman" pitchFamily="18" charset="0"/>
            </a:endParaRPr>
          </a:p>
        </p:txBody>
      </p:sp>
      <p:sp>
        <p:nvSpPr>
          <p:cNvPr id="162823" name="Text Box 7"/>
          <p:cNvSpPr txBox="1">
            <a:spLocks noChangeArrowheads="1"/>
          </p:cNvSpPr>
          <p:nvPr/>
        </p:nvSpPr>
        <p:spPr bwMode="auto">
          <a:xfrm>
            <a:off x="3888539" y="8687751"/>
            <a:ext cx="2964563" cy="45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r">
              <a:buClrTx/>
              <a:buFontTx/>
              <a:buNone/>
            </a:pPr>
            <a:fld id="{1C307268-8B22-4DD7-85B6-4F85243DB9D4}" type="slidenum">
              <a:rPr lang="nl-NL" altLang="nl-NL" sz="1200" b="0">
                <a:solidFill>
                  <a:srgbClr val="000000"/>
                </a:solidFill>
                <a:latin typeface="Times New Roman" pitchFamily="18" charset="0"/>
              </a:rPr>
              <a:pPr algn="r">
                <a:buClrTx/>
                <a:buFontTx/>
                <a:buNone/>
              </a:pPr>
              <a:t>20</a:t>
            </a:fld>
            <a:endParaRPr lang="nl-NL" altLang="nl-NL" sz="1200" b="0">
              <a:solidFill>
                <a:srgbClr val="000000"/>
              </a:solidFill>
              <a:latin typeface="Times New Roman" pitchFamily="18" charset="0"/>
            </a:endParaRPr>
          </a:p>
        </p:txBody>
      </p:sp>
      <p:sp>
        <p:nvSpPr>
          <p:cNvPr id="162824" name="Text Box 8"/>
          <p:cNvSpPr txBox="1">
            <a:spLocks noChangeArrowheads="1"/>
          </p:cNvSpPr>
          <p:nvPr/>
        </p:nvSpPr>
        <p:spPr bwMode="auto">
          <a:xfrm>
            <a:off x="3888540" y="8687751"/>
            <a:ext cx="2969460" cy="456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r">
              <a:buClrTx/>
              <a:buFontTx/>
              <a:buNone/>
            </a:pPr>
            <a:fld id="{EDC08B36-DE94-4924-A66C-D8D0C38E588E}" type="slidenum">
              <a:rPr lang="nl-NL" altLang="nl-NL" sz="1200" b="0">
                <a:solidFill>
                  <a:srgbClr val="000000"/>
                </a:solidFill>
                <a:latin typeface="Times New Roman" pitchFamily="18" charset="0"/>
              </a:rPr>
              <a:pPr algn="r">
                <a:buClrTx/>
                <a:buFontTx/>
                <a:buNone/>
              </a:pPr>
              <a:t>20</a:t>
            </a:fld>
            <a:endParaRPr lang="nl-NL" altLang="nl-NL" sz="1200" b="0">
              <a:solidFill>
                <a:srgbClr val="000000"/>
              </a:solidFill>
              <a:latin typeface="Times New Roman" pitchFamily="18" charset="0"/>
            </a:endParaRPr>
          </a:p>
        </p:txBody>
      </p:sp>
      <p:sp>
        <p:nvSpPr>
          <p:cNvPr id="162825" name="Rectangle 9"/>
          <p:cNvSpPr txBox="1">
            <a:spLocks noGrp="1" noRot="1" noChangeAspect="1" noChangeArrowheads="1"/>
          </p:cNvSpPr>
          <p:nvPr>
            <p:ph type="sldImg"/>
          </p:nvPr>
        </p:nvSpPr>
        <p:spPr bwMode="auto">
          <a:xfrm>
            <a:off x="382588" y="685800"/>
            <a:ext cx="6097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26" name="Rectangle 10"/>
          <p:cNvSpPr txBox="1">
            <a:spLocks noGrp="1" noChangeArrowheads="1"/>
          </p:cNvSpPr>
          <p:nvPr>
            <p:ph type="body" idx="1"/>
          </p:nvPr>
        </p:nvSpPr>
        <p:spPr bwMode="auto">
          <a:xfrm>
            <a:off x="685637" y="4343144"/>
            <a:ext cx="5486727" cy="41150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nl-NL"/>
          </a:p>
        </p:txBody>
      </p:sp>
    </p:spTree>
    <p:extLst>
      <p:ext uri="{BB962C8B-B14F-4D97-AF65-F5344CB8AC3E}">
        <p14:creationId xmlns:p14="http://schemas.microsoft.com/office/powerpoint/2010/main" val="300245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7"/>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E8978-520D-41C6-9612-68BF5923990E}" type="slidenum">
              <a:rPr kumimoji="0" lang="nl-NL" alt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498" name="Text Box 2"/>
          <p:cNvSpPr txBox="1">
            <a:spLocks noChangeArrowheads="1"/>
          </p:cNvSpPr>
          <p:nvPr/>
        </p:nvSpPr>
        <p:spPr bwMode="auto">
          <a:xfrm>
            <a:off x="3885275" y="8684826"/>
            <a:ext cx="2971092" cy="457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1416F038-98EA-4E37-9EA7-A30527D823A3}" type="slidenum">
              <a:rPr kumimoji="0" lang="nl-NL" altLang="nl-N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28</a:t>
            </a:fld>
            <a:endParaRPr kumimoji="0" lang="nl-NL" altLang="nl-N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4499" name="Text Box 3"/>
          <p:cNvSpPr txBox="1">
            <a:spLocks noChangeArrowheads="1"/>
          </p:cNvSpPr>
          <p:nvPr/>
        </p:nvSpPr>
        <p:spPr bwMode="auto">
          <a:xfrm>
            <a:off x="0" y="8684826"/>
            <a:ext cx="2971092" cy="457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nl-NL" altLang="nl-N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4500" name="Text Box 4"/>
          <p:cNvSpPr txBox="1">
            <a:spLocks noChangeArrowheads="1"/>
          </p:cNvSpPr>
          <p:nvPr/>
        </p:nvSpPr>
        <p:spPr bwMode="auto">
          <a:xfrm>
            <a:off x="0" y="0"/>
            <a:ext cx="2971092" cy="45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nl-NL" altLang="nl-N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4501" name="Text Box 5"/>
          <p:cNvSpPr txBox="1">
            <a:spLocks noChangeArrowheads="1"/>
          </p:cNvSpPr>
          <p:nvPr/>
        </p:nvSpPr>
        <p:spPr bwMode="auto">
          <a:xfrm>
            <a:off x="3885275" y="0"/>
            <a:ext cx="2971092" cy="45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nl-NL" altLang="nl-N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4502" name="Text Box 6"/>
          <p:cNvSpPr txBox="1">
            <a:spLocks noChangeArrowheads="1"/>
          </p:cNvSpPr>
          <p:nvPr/>
        </p:nvSpPr>
        <p:spPr bwMode="auto">
          <a:xfrm>
            <a:off x="3888539" y="8687751"/>
            <a:ext cx="2959666" cy="44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B43D95AD-AEA3-47E8-A0D5-02FE11E1F99F}" type="slidenum">
              <a:rPr kumimoji="0" lang="nl-NL" altLang="nl-NL"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28</a:t>
            </a:fld>
            <a:endParaRPr kumimoji="0" lang="nl-NL" altLang="nl-N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4503" name="Rectangle 7"/>
          <p:cNvSpPr txBox="1">
            <a:spLocks noGrp="1" noRot="1" noChangeAspect="1" noChangeArrowheads="1" noTextEdit="1"/>
          </p:cNvSpPr>
          <p:nvPr>
            <p:ph type="sldImg"/>
          </p:nvPr>
        </p:nvSpPr>
        <p:spPr>
          <a:xfrm>
            <a:off x="387350" y="685800"/>
            <a:ext cx="6076950" cy="3419475"/>
          </a:xfrm>
          <a:ln/>
        </p:spPr>
      </p:sp>
      <p:sp>
        <p:nvSpPr>
          <p:cNvPr id="234504" name="Text Box 8"/>
          <p:cNvSpPr txBox="1">
            <a:spLocks noGrp="1" noChangeArrowheads="1"/>
          </p:cNvSpPr>
          <p:nvPr>
            <p:ph type="body" idx="1"/>
          </p:nvPr>
        </p:nvSpPr>
        <p:spPr>
          <a:xfrm>
            <a:off x="914182" y="4343144"/>
            <a:ext cx="5023106" cy="4334370"/>
          </a:xfrm>
          <a:ln/>
        </p:spPr>
        <p:txBody>
          <a:bodyPr lIns="0" tIns="0" rIns="0" bIns="0"/>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nl-NL" dirty="0" err="1">
                <a:latin typeface="Arial" charset="0"/>
                <a:cs typeface="Arial" charset="0"/>
              </a:rPr>
              <a:t>Shewhart</a:t>
            </a:r>
            <a:r>
              <a:rPr lang="en-US" altLang="nl-NL" dirty="0">
                <a:latin typeface="Arial" charset="0"/>
                <a:cs typeface="Arial" charset="0"/>
              </a:rPr>
              <a:t> WA Economic Control of Quality of Manufactured Product. Van </a:t>
            </a:r>
            <a:r>
              <a:rPr lang="en-US" altLang="nl-NL" dirty="0" err="1">
                <a:latin typeface="Arial" charset="0"/>
                <a:cs typeface="Arial" charset="0"/>
              </a:rPr>
              <a:t>Nostrand</a:t>
            </a:r>
            <a:r>
              <a:rPr lang="en-US" altLang="nl-NL" dirty="0">
                <a:latin typeface="Arial" charset="0"/>
                <a:cs typeface="Arial" charset="0"/>
              </a:rPr>
              <a:t>, New York, N. Y., 1931</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nl-NL" dirty="0">
              <a:latin typeface="Arial" charset="0"/>
              <a:cs typeface="Arial" charset="0"/>
            </a:endParaRP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nl-NL" dirty="0">
              <a:latin typeface="Arial" charset="0"/>
              <a:cs typeface="Arial" charset="0"/>
            </a:endParaRP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nl-NL" dirty="0">
                <a:latin typeface="Arial" charset="0"/>
                <a:cs typeface="Arial" charset="0"/>
              </a:rPr>
              <a:t>Levey, S., and Jennings, E. R., The use of control charts in the clinical laboratory. Am J </a:t>
            </a:r>
            <a:r>
              <a:rPr lang="en-US" altLang="nl-NL" dirty="0" err="1">
                <a:latin typeface="Arial" charset="0"/>
                <a:cs typeface="Arial" charset="0"/>
              </a:rPr>
              <a:t>Clin</a:t>
            </a:r>
            <a:r>
              <a:rPr lang="en-US" altLang="nl-NL" dirty="0">
                <a:latin typeface="Arial" charset="0"/>
                <a:cs typeface="Arial" charset="0"/>
              </a:rPr>
              <a:t> </a:t>
            </a:r>
            <a:r>
              <a:rPr lang="en-US" altLang="nl-NL" dirty="0" err="1">
                <a:latin typeface="Arial" charset="0"/>
                <a:cs typeface="Arial" charset="0"/>
              </a:rPr>
              <a:t>Pathol</a:t>
            </a:r>
            <a:r>
              <a:rPr lang="en-US" altLang="nl-NL" dirty="0">
                <a:latin typeface="Arial" charset="0"/>
                <a:cs typeface="Arial" charset="0"/>
              </a:rPr>
              <a:t> 1950; 20: 1059.  </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nl-NL" dirty="0">
              <a:latin typeface="Arial" charset="0"/>
              <a:cs typeface="Arial" charset="0"/>
            </a:endParaRP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nl-NL" dirty="0">
                <a:latin typeface="Arial" charset="0"/>
                <a:cs typeface="Arial" charset="0"/>
              </a:rPr>
              <a:t>Westgard JO, Barry PL, Hunt MR, </a:t>
            </a:r>
            <a:r>
              <a:rPr lang="en-US" altLang="nl-NL" dirty="0" err="1">
                <a:latin typeface="Arial" charset="0"/>
                <a:cs typeface="Arial" charset="0"/>
              </a:rPr>
              <a:t>Groth</a:t>
            </a:r>
            <a:r>
              <a:rPr lang="en-US" altLang="nl-NL" dirty="0">
                <a:latin typeface="Arial" charset="0"/>
                <a:cs typeface="Arial" charset="0"/>
              </a:rPr>
              <a:t> T. A multi-rule </a:t>
            </a:r>
            <a:r>
              <a:rPr lang="en-US" altLang="nl-NL" dirty="0" err="1">
                <a:latin typeface="Arial" charset="0"/>
                <a:cs typeface="Arial" charset="0"/>
              </a:rPr>
              <a:t>Shewhart</a:t>
            </a:r>
            <a:r>
              <a:rPr lang="en-US" altLang="nl-NL" dirty="0">
                <a:latin typeface="Arial" charset="0"/>
                <a:cs typeface="Arial" charset="0"/>
              </a:rPr>
              <a:t> chart for quality control in clinical chemistry. </a:t>
            </a:r>
            <a:r>
              <a:rPr lang="en-US" altLang="nl-NL" dirty="0" err="1">
                <a:latin typeface="Arial" charset="0"/>
                <a:cs typeface="Arial" charset="0"/>
              </a:rPr>
              <a:t>Clin</a:t>
            </a:r>
            <a:r>
              <a:rPr lang="en-US" altLang="nl-NL" dirty="0">
                <a:latin typeface="Arial" charset="0"/>
                <a:cs typeface="Arial" charset="0"/>
              </a:rPr>
              <a:t> </a:t>
            </a:r>
            <a:r>
              <a:rPr lang="en-US" altLang="nl-NL" dirty="0" err="1">
                <a:latin typeface="Arial" charset="0"/>
                <a:cs typeface="Arial" charset="0"/>
              </a:rPr>
              <a:t>Chem</a:t>
            </a:r>
            <a:r>
              <a:rPr lang="en-US" altLang="nl-NL" dirty="0">
                <a:latin typeface="Arial" charset="0"/>
                <a:cs typeface="Arial" charset="0"/>
              </a:rPr>
              <a:t> 1981;27:493-501.</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nl-NL" dirty="0">
                <a:latin typeface="Arial" charset="0"/>
              </a:rPr>
              <a:t>Cotlove E, </a:t>
            </a:r>
            <a:r>
              <a:rPr lang="en-US" altLang="nl-NL" dirty="0" err="1">
                <a:latin typeface="Arial" charset="0"/>
              </a:rPr>
              <a:t>Harriis</a:t>
            </a:r>
            <a:r>
              <a:rPr lang="en-US" altLang="nl-NL" dirty="0">
                <a:latin typeface="Arial" charset="0"/>
              </a:rPr>
              <a:t> EK, Williams GZ. Biological and analytical components of variation in long-term studies of serum constituents in normal subjects. III. Physiological and medical implications. </a:t>
            </a:r>
            <a:r>
              <a:rPr lang="en-US" altLang="nl-NL" dirty="0" err="1">
                <a:latin typeface="Arial" charset="0"/>
              </a:rPr>
              <a:t>Clin</a:t>
            </a:r>
            <a:r>
              <a:rPr lang="en-US" altLang="nl-NL" dirty="0">
                <a:latin typeface="Arial" charset="0"/>
              </a:rPr>
              <a:t> </a:t>
            </a:r>
            <a:r>
              <a:rPr lang="en-US" altLang="nl-NL" dirty="0" err="1">
                <a:latin typeface="Arial" charset="0"/>
              </a:rPr>
              <a:t>Chem</a:t>
            </a:r>
            <a:r>
              <a:rPr lang="en-US" altLang="nl-NL" dirty="0">
                <a:latin typeface="Arial" charset="0"/>
              </a:rPr>
              <a:t> 1970;16:1028-32</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nl-NL" dirty="0">
                <a:latin typeface="Arial" charset="0"/>
              </a:rPr>
              <a:t>Scan J </a:t>
            </a:r>
            <a:r>
              <a:rPr lang="en-US" altLang="nl-NL" dirty="0" err="1">
                <a:latin typeface="Arial" charset="0"/>
              </a:rPr>
              <a:t>Clin</a:t>
            </a:r>
            <a:r>
              <a:rPr lang="en-US" altLang="nl-NL" dirty="0">
                <a:latin typeface="Arial" charset="0"/>
              </a:rPr>
              <a:t> Lab Invest 1999;59:475-586 </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nl-NL" i="1" dirty="0">
              <a:latin typeface="Arial" charset="0"/>
              <a:cs typeface="Arial" charset="0"/>
            </a:endParaRP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nl-NL" dirty="0">
                <a:latin typeface="Arial" charset="0"/>
                <a:cs typeface="Arial" charset="0"/>
              </a:rPr>
              <a:t>Western Electric Company (1956), Statistical Quality Control handbook. (1 ed.), Indianapolis, Indiana: Western Electric Co.</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nl-NL" dirty="0">
              <a:latin typeface="Arial" charset="0"/>
              <a:cs typeface="Arial" charset="0"/>
            </a:endParaRP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nl-NL" dirty="0">
                <a:latin typeface="Arial" charset="0"/>
                <a:cs typeface="Arial" charset="0"/>
              </a:rPr>
              <a:t>Hinckley CM. Defining the best quality-control systems by design and inspection. </a:t>
            </a:r>
            <a:r>
              <a:rPr lang="en-US" altLang="nl-NL" dirty="0" err="1">
                <a:latin typeface="Arial" charset="0"/>
                <a:cs typeface="Arial" charset="0"/>
              </a:rPr>
              <a:t>Clin</a:t>
            </a:r>
            <a:r>
              <a:rPr lang="en-US" altLang="nl-NL" dirty="0">
                <a:latin typeface="Arial" charset="0"/>
                <a:cs typeface="Arial" charset="0"/>
              </a:rPr>
              <a:t> </a:t>
            </a:r>
            <a:r>
              <a:rPr lang="en-US" altLang="nl-NL" dirty="0" err="1">
                <a:latin typeface="Arial" charset="0"/>
                <a:cs typeface="Arial" charset="0"/>
              </a:rPr>
              <a:t>Chem</a:t>
            </a:r>
            <a:r>
              <a:rPr lang="en-US" altLang="nl-NL" dirty="0">
                <a:latin typeface="Arial" charset="0"/>
                <a:cs typeface="Arial" charset="0"/>
              </a:rPr>
              <a:t> 1997; 43: 873-9.</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nl-NL" dirty="0">
              <a:latin typeface="Arial" charset="0"/>
              <a:cs typeface="Arial" charset="0"/>
            </a:endParaRPr>
          </a:p>
        </p:txBody>
      </p:sp>
    </p:spTree>
    <p:extLst>
      <p:ext uri="{BB962C8B-B14F-4D97-AF65-F5344CB8AC3E}">
        <p14:creationId xmlns:p14="http://schemas.microsoft.com/office/powerpoint/2010/main" val="297292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7"/>
          <p:cNvSpPr>
            <a:spLocks noGrp="1" noChangeArrowheads="1"/>
          </p:cNvSpPr>
          <p:nvPr>
            <p:ph type="sldNum"/>
          </p:nvPr>
        </p:nvSpPr>
        <p:spPr>
          <a:ln/>
        </p:spPr>
        <p:txBody>
          <a:bodyPr/>
          <a:lstStyle/>
          <a:p>
            <a:fld id="{418FB367-89C6-4086-A2D0-AFF89161AEC3}" type="slidenum">
              <a:rPr lang="nl-NL" altLang="nl-NL"/>
              <a:pPr/>
              <a:t>40</a:t>
            </a:fld>
            <a:endParaRPr lang="nl-NL" altLang="nl-NL"/>
          </a:p>
        </p:txBody>
      </p:sp>
      <p:sp>
        <p:nvSpPr>
          <p:cNvPr id="228354" name="Rectangle 12"/>
          <p:cNvSpPr txBox="1">
            <a:spLocks noGrp="1" noChangeArrowheads="1"/>
          </p:cNvSpPr>
          <p:nvPr/>
        </p:nvSpPr>
        <p:spPr bwMode="auto">
          <a:xfrm>
            <a:off x="3886907" y="8687751"/>
            <a:ext cx="2962930" cy="44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1pPr>
            <a:lvl2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2pPr>
            <a:lvl3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3pPr>
            <a:lvl4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4pPr>
            <a:lvl5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9pPr>
          </a:lstStyle>
          <a:p>
            <a:pPr algn="r">
              <a:buClrTx/>
              <a:buFontTx/>
              <a:buNone/>
            </a:pPr>
            <a:fld id="{6F95279A-6975-4AE2-AA1F-C1A44E6D1118}" type="slidenum">
              <a:rPr lang="nl-NL" altLang="nl-NL" sz="1200" b="0">
                <a:solidFill>
                  <a:srgbClr val="000000"/>
                </a:solidFill>
                <a:latin typeface="Times New Roman" pitchFamily="18" charset="0"/>
              </a:rPr>
              <a:pPr algn="r">
                <a:buClrTx/>
                <a:buFontTx/>
                <a:buNone/>
              </a:pPr>
              <a:t>40</a:t>
            </a:fld>
            <a:endParaRPr lang="nl-NL" altLang="nl-NL" sz="1200" b="0">
              <a:solidFill>
                <a:srgbClr val="000000"/>
              </a:solidFill>
              <a:latin typeface="Times New Roman" pitchFamily="18" charset="0"/>
            </a:endParaRPr>
          </a:p>
        </p:txBody>
      </p:sp>
      <p:sp>
        <p:nvSpPr>
          <p:cNvPr id="228355" name="Text Box 1"/>
          <p:cNvSpPr txBox="1">
            <a:spLocks noChangeArrowheads="1"/>
          </p:cNvSpPr>
          <p:nvPr/>
        </p:nvSpPr>
        <p:spPr bwMode="auto">
          <a:xfrm>
            <a:off x="3886907" y="8687751"/>
            <a:ext cx="2964563" cy="45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1pPr>
            <a:lvl2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2pPr>
            <a:lvl3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3pPr>
            <a:lvl4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4pPr>
            <a:lvl5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9pPr>
          </a:lstStyle>
          <a:p>
            <a:pPr algn="r">
              <a:buClrTx/>
            </a:pPr>
            <a:fld id="{C97B8104-6A4D-4A51-9FB9-98F9AAC3F297}" type="slidenum">
              <a:rPr lang="nl-NL" altLang="nl-NL" sz="1200" b="0">
                <a:solidFill>
                  <a:srgbClr val="000000"/>
                </a:solidFill>
                <a:latin typeface="Times New Roman" pitchFamily="18" charset="0"/>
              </a:rPr>
              <a:pPr algn="r">
                <a:buClrTx/>
              </a:pPr>
              <a:t>40</a:t>
            </a:fld>
            <a:endParaRPr lang="nl-NL" altLang="nl-NL" sz="1200" b="0">
              <a:solidFill>
                <a:srgbClr val="000000"/>
              </a:solidFill>
              <a:latin typeface="Times New Roman" pitchFamily="18" charset="0"/>
            </a:endParaRPr>
          </a:p>
        </p:txBody>
      </p:sp>
      <p:sp>
        <p:nvSpPr>
          <p:cNvPr id="228356" name="Text Box 2"/>
          <p:cNvSpPr txBox="1">
            <a:spLocks noChangeArrowheads="1"/>
          </p:cNvSpPr>
          <p:nvPr/>
        </p:nvSpPr>
        <p:spPr bwMode="auto">
          <a:xfrm>
            <a:off x="3886908" y="8687750"/>
            <a:ext cx="2969459" cy="4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1pPr>
            <a:lvl2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2pPr>
            <a:lvl3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3pPr>
            <a:lvl4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4pPr>
            <a:lvl5pPr>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101463"/>
                </a:solidFill>
                <a:latin typeface="Arial" charset="0"/>
              </a:defRPr>
            </a:lvl9pPr>
          </a:lstStyle>
          <a:p>
            <a:pPr algn="r">
              <a:buClrTx/>
            </a:pPr>
            <a:fld id="{FBC854AA-ABD6-4D02-AAAB-E869B480AD46}" type="slidenum">
              <a:rPr lang="nl-NL" altLang="nl-NL" sz="1200" b="0">
                <a:solidFill>
                  <a:srgbClr val="000000"/>
                </a:solidFill>
                <a:latin typeface="Times New Roman" pitchFamily="18" charset="0"/>
              </a:rPr>
              <a:pPr algn="r">
                <a:buClrTx/>
              </a:pPr>
              <a:t>40</a:t>
            </a:fld>
            <a:endParaRPr lang="nl-NL" altLang="nl-NL" sz="1200" b="0">
              <a:solidFill>
                <a:srgbClr val="000000"/>
              </a:solidFill>
              <a:latin typeface="Times New Roman" pitchFamily="18" charset="0"/>
            </a:endParaRPr>
          </a:p>
        </p:txBody>
      </p:sp>
      <p:sp>
        <p:nvSpPr>
          <p:cNvPr id="228357" name="Rectangle 3"/>
          <p:cNvSpPr>
            <a:spLocks noGrp="1" noRot="1" noChangeAspect="1" noChangeArrowheads="1" noTextEdit="1"/>
          </p:cNvSpPr>
          <p:nvPr>
            <p:ph type="sldImg"/>
          </p:nvPr>
        </p:nvSpPr>
        <p:spPr>
          <a:xfrm>
            <a:off x="381000" y="685800"/>
            <a:ext cx="6097588" cy="3430588"/>
          </a:xfrm>
          <a:ln/>
        </p:spPr>
      </p:sp>
      <p:sp>
        <p:nvSpPr>
          <p:cNvPr id="228358" name="Rectangle 4"/>
          <p:cNvSpPr>
            <a:spLocks noGrp="1" noChangeArrowheads="1"/>
          </p:cNvSpPr>
          <p:nvPr>
            <p:ph type="body" idx="1"/>
          </p:nvPr>
        </p:nvSpPr>
        <p:spPr>
          <a:xfrm>
            <a:off x="914182" y="4343144"/>
            <a:ext cx="5023106" cy="4109170"/>
          </a:xfrm>
        </p:spPr>
        <p:txBody>
          <a:bodyPr wrap="none" lIns="91431" tIns="45716" rIns="91431" bIns="45716" anchor="ctr"/>
          <a:lstStyle/>
          <a:p>
            <a:endParaRPr lang="nl-NL" altLang="nl-NL"/>
          </a:p>
        </p:txBody>
      </p:sp>
    </p:spTree>
    <p:extLst>
      <p:ext uri="{BB962C8B-B14F-4D97-AF65-F5344CB8AC3E}">
        <p14:creationId xmlns:p14="http://schemas.microsoft.com/office/powerpoint/2010/main" val="338455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5566E173-B7E0-4ECA-A5AF-CCCFE052A8F0}" type="datetimeFigureOut">
              <a:rPr lang="nl-NL" smtClean="0"/>
              <a:t>28-2-2025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3259077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566E173-B7E0-4ECA-A5AF-CCCFE052A8F0}" type="datetimeFigureOut">
              <a:rPr lang="nl-NL" smtClean="0"/>
              <a:t>28-2-2025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3604813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566E173-B7E0-4ECA-A5AF-CCCFE052A8F0}" type="datetimeFigureOut">
              <a:rPr lang="nl-NL" smtClean="0"/>
              <a:t>28-2-2025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154977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97933" y="229659"/>
            <a:ext cx="11506200" cy="714032"/>
          </a:xfrm>
        </p:spPr>
        <p:txBody>
          <a:bodyPr>
            <a:normAutofit/>
          </a:bodyPr>
          <a:lstStyle>
            <a:lvl1pPr>
              <a:defRPr sz="3200"/>
            </a:lvl1pPr>
          </a:lstStyle>
          <a:p>
            <a:r>
              <a:rPr lang="nl-NL" dirty="0" smtClean="0"/>
              <a:t>Klik om de stijl te bewerken</a:t>
            </a:r>
            <a:endParaRPr lang="nl-NL" dirty="0"/>
          </a:p>
        </p:txBody>
      </p:sp>
      <p:sp>
        <p:nvSpPr>
          <p:cNvPr id="3" name="Tijdelijke aanduiding voor inhoud 2"/>
          <p:cNvSpPr>
            <a:spLocks noGrp="1"/>
          </p:cNvSpPr>
          <p:nvPr>
            <p:ph idx="1"/>
          </p:nvPr>
        </p:nvSpPr>
        <p:spPr>
          <a:xfrm>
            <a:off x="397933" y="1191733"/>
            <a:ext cx="11506200" cy="4916574"/>
          </a:xfrm>
        </p:spPr>
        <p:txBody>
          <a:bodyPr/>
          <a:lstStyle/>
          <a:p>
            <a:pPr lvl="0"/>
            <a:r>
              <a:rPr lang="nl-NL" dirty="0" smtClean="0"/>
              <a:t>Tekststijl van het model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8178444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5566E173-B7E0-4ECA-A5AF-CCCFE052A8F0}" type="datetimeFigureOut">
              <a:rPr lang="nl-NL" smtClean="0"/>
              <a:t>28-2-2025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275916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5566E173-B7E0-4ECA-A5AF-CCCFE052A8F0}" type="datetimeFigureOut">
              <a:rPr lang="nl-NL" smtClean="0"/>
              <a:t>28-2-2025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425612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566E173-B7E0-4ECA-A5AF-CCCFE052A8F0}" type="datetimeFigureOut">
              <a:rPr lang="nl-NL" smtClean="0"/>
              <a:t>28-2-2025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250341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5566E173-B7E0-4ECA-A5AF-CCCFE052A8F0}" type="datetimeFigureOut">
              <a:rPr lang="nl-NL" smtClean="0"/>
              <a:t>28-2-2025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94059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566E173-B7E0-4ECA-A5AF-CCCFE052A8F0}" type="datetimeFigureOut">
              <a:rPr lang="nl-NL" smtClean="0"/>
              <a:t>28-2-2025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399897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5566E173-B7E0-4ECA-A5AF-CCCFE052A8F0}" type="datetimeFigureOut">
              <a:rPr lang="nl-NL" smtClean="0"/>
              <a:t>28-2-2025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957899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5566E173-B7E0-4ECA-A5AF-CCCFE052A8F0}" type="datetimeFigureOut">
              <a:rPr lang="nl-NL" smtClean="0"/>
              <a:t>28-2-2025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9B4B986-63D7-4879-82F8-CC7CDB5276E9}" type="slidenum">
              <a:rPr lang="nl-NL" smtClean="0"/>
              <a:t>‹nr.›</a:t>
            </a:fld>
            <a:endParaRPr lang="nl-NL"/>
          </a:p>
        </p:txBody>
      </p:sp>
    </p:spTree>
    <p:extLst>
      <p:ext uri="{BB962C8B-B14F-4D97-AF65-F5344CB8AC3E}">
        <p14:creationId xmlns:p14="http://schemas.microsoft.com/office/powerpoint/2010/main" val="232414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smtClean="0"/>
              <a:t>Tekststijl van het model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6E173-B7E0-4ECA-A5AF-CCCFE052A8F0}" type="datetimeFigureOut">
              <a:rPr lang="nl-NL" smtClean="0"/>
              <a:t>28-2-2025</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4B986-63D7-4879-82F8-CC7CDB5276E9}" type="slidenum">
              <a:rPr lang="nl-NL" smtClean="0"/>
              <a:t>‹nr.›</a:t>
            </a:fld>
            <a:endParaRPr lang="nl-NL"/>
          </a:p>
        </p:txBody>
      </p:sp>
    </p:spTree>
    <p:extLst>
      <p:ext uri="{BB962C8B-B14F-4D97-AF65-F5344CB8AC3E}">
        <p14:creationId xmlns:p14="http://schemas.microsoft.com/office/powerpoint/2010/main" val="1206392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 Id="rId36" Type="http://schemas.openxmlformats.org/officeDocument/2006/relationships/image" Target="../../word/media/image7.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upload.wikimedia.org/wikipedia/commons/2/2b/Western_electric_rules.sv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38299" y="786062"/>
            <a:ext cx="11804175" cy="2823411"/>
          </a:xfrm>
        </p:spPr>
        <p:txBody>
          <a:bodyPr>
            <a:normAutofit/>
          </a:bodyPr>
          <a:lstStyle/>
          <a:p>
            <a:r>
              <a:rPr lang="nl-NL" dirty="0" smtClean="0"/>
              <a:t>Leidraad </a:t>
            </a:r>
            <a:r>
              <a:rPr lang="nl-NL" dirty="0" smtClean="0"/>
              <a:t>Interne kwaliteitscontrole</a:t>
            </a:r>
            <a:br>
              <a:rPr lang="nl-NL" dirty="0" smtClean="0"/>
            </a:br>
            <a:r>
              <a:rPr lang="nl-NL" sz="2400" dirty="0" smtClean="0"/>
              <a:t>(herziening Leidraad Analytische Kwaliteitscontrole met behulp van Six Sigma (2015)</a:t>
            </a:r>
            <a:endParaRPr lang="nl-NL" sz="2400" dirty="0"/>
          </a:p>
        </p:txBody>
      </p:sp>
      <p:sp>
        <p:nvSpPr>
          <p:cNvPr id="3" name="Ondertitel 2"/>
          <p:cNvSpPr>
            <a:spLocks noGrp="1"/>
          </p:cNvSpPr>
          <p:nvPr>
            <p:ph type="subTitle" idx="1"/>
          </p:nvPr>
        </p:nvSpPr>
        <p:spPr>
          <a:xfrm>
            <a:off x="2372264" y="5037827"/>
            <a:ext cx="9670211" cy="1600200"/>
          </a:xfrm>
        </p:spPr>
        <p:txBody>
          <a:bodyPr>
            <a:normAutofit fontScale="62500" lnSpcReduction="20000"/>
          </a:bodyPr>
          <a:lstStyle/>
          <a:p>
            <a:pPr algn="l"/>
            <a:r>
              <a:rPr lang="nl-NL" dirty="0"/>
              <a:t>INITIATIEF</a:t>
            </a:r>
          </a:p>
          <a:p>
            <a:pPr algn="l"/>
            <a:r>
              <a:rPr lang="nl-NL" dirty="0"/>
              <a:t>Nederlandse Vereniging voor Klinische Chemie en Laboratoriumgeneeskunde (NVKC)</a:t>
            </a:r>
          </a:p>
          <a:p>
            <a:pPr algn="l"/>
            <a:endParaRPr lang="nl-NL" dirty="0"/>
          </a:p>
          <a:p>
            <a:pPr algn="l"/>
            <a:r>
              <a:rPr lang="nl-NL" dirty="0"/>
              <a:t>FINANCIERING</a:t>
            </a:r>
          </a:p>
          <a:p>
            <a:pPr algn="l"/>
            <a:r>
              <a:rPr lang="nl-NL" dirty="0"/>
              <a:t>Dit project werd gefinancierd uit de Stichting Kwaliteitsgelden Medisch Specialisten (SKMS 2 projectnummer: Z69118127)</a:t>
            </a:r>
          </a:p>
          <a:p>
            <a:endParaRPr lang="nl-NL" dirty="0"/>
          </a:p>
        </p:txBody>
      </p:sp>
      <p:pic>
        <p:nvPicPr>
          <p:cNvPr id="4" name="Afbeelding 3"/>
          <p:cNvPicPr>
            <a:picLocks noChangeAspect="1"/>
          </p:cNvPicPr>
          <p:nvPr/>
        </p:nvPicPr>
        <p:blipFill>
          <a:blip r:embed="rId2"/>
          <a:stretch>
            <a:fillRect/>
          </a:stretch>
        </p:blipFill>
        <p:spPr>
          <a:xfrm>
            <a:off x="238299" y="5037826"/>
            <a:ext cx="1737511" cy="749873"/>
          </a:xfrm>
          <a:prstGeom prst="rect">
            <a:avLst/>
          </a:prstGeom>
        </p:spPr>
      </p:pic>
      <p:pic>
        <p:nvPicPr>
          <p:cNvPr id="5" name="Afbeelding 4"/>
          <p:cNvPicPr>
            <a:picLocks noChangeAspect="1"/>
          </p:cNvPicPr>
          <p:nvPr/>
        </p:nvPicPr>
        <p:blipFill>
          <a:blip r:embed="rId3"/>
          <a:stretch>
            <a:fillRect/>
          </a:stretch>
        </p:blipFill>
        <p:spPr>
          <a:xfrm>
            <a:off x="241176" y="5991794"/>
            <a:ext cx="2030144" cy="646232"/>
          </a:xfrm>
          <a:prstGeom prst="rect">
            <a:avLst/>
          </a:prstGeom>
        </p:spPr>
      </p:pic>
    </p:spTree>
    <p:extLst>
      <p:ext uri="{BB962C8B-B14F-4D97-AF65-F5344CB8AC3E}">
        <p14:creationId xmlns:p14="http://schemas.microsoft.com/office/powerpoint/2010/main" val="1297047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Hoofdstuk 5 Toepassingsgebied en beperkingen (scope)</a:t>
            </a:r>
            <a:endParaRPr lang="nl-NL" dirty="0"/>
          </a:p>
        </p:txBody>
      </p:sp>
      <p:sp>
        <p:nvSpPr>
          <p:cNvPr id="3" name="Tijdelijke aanduiding voor inhoud 2"/>
          <p:cNvSpPr>
            <a:spLocks noGrp="1"/>
          </p:cNvSpPr>
          <p:nvPr>
            <p:ph idx="1"/>
          </p:nvPr>
        </p:nvSpPr>
        <p:spPr>
          <a:xfrm>
            <a:off x="397933" y="1222906"/>
            <a:ext cx="11506200" cy="4814212"/>
          </a:xfrm>
          <a:solidFill>
            <a:schemeClr val="accent1">
              <a:lumMod val="20000"/>
              <a:lumOff val="80000"/>
            </a:schemeClr>
          </a:solidFill>
        </p:spPr>
        <p:txBody>
          <a:bodyPr>
            <a:normAutofit/>
          </a:bodyPr>
          <a:lstStyle/>
          <a:p>
            <a:r>
              <a:rPr lang="nl-NL" sz="2200" dirty="0" smtClean="0"/>
              <a:t>interne analytische QC van </a:t>
            </a:r>
            <a:r>
              <a:rPr lang="nl-NL" sz="2200" b="1" dirty="0" smtClean="0"/>
              <a:t>kwantitatieve meetmethoden</a:t>
            </a:r>
          </a:p>
          <a:p>
            <a:r>
              <a:rPr lang="nl-NL" sz="2200" dirty="0" smtClean="0"/>
              <a:t>handvatten voor praktische inrichting o.b.v. risico voor patiënt(</a:t>
            </a:r>
            <a:r>
              <a:rPr lang="nl-NL" sz="2200" dirty="0" err="1" smtClean="0"/>
              <a:t>enzorg</a:t>
            </a:r>
            <a:r>
              <a:rPr lang="nl-NL" sz="2200" dirty="0" smtClean="0"/>
              <a:t>)</a:t>
            </a:r>
          </a:p>
          <a:p>
            <a:pPr lvl="1"/>
            <a:r>
              <a:rPr lang="nl-NL" sz="1800" dirty="0" smtClean="0"/>
              <a:t>zoveel mogelijk gebaseerd op resultaten van wetenschappelijk onderzoek </a:t>
            </a:r>
          </a:p>
          <a:p>
            <a:pPr lvl="1"/>
            <a:r>
              <a:rPr lang="nl-NL" sz="1800" dirty="0" smtClean="0"/>
              <a:t>deels echter op modellen en aannames waarover niet altijd consensus bestaat</a:t>
            </a:r>
          </a:p>
          <a:p>
            <a:endParaRPr lang="nl-NL" sz="2200" dirty="0" smtClean="0"/>
          </a:p>
          <a:p>
            <a:r>
              <a:rPr lang="nl-NL" sz="2200" dirty="0" smtClean="0"/>
              <a:t>integrale kwaliteitsstrategie essentieel voor leveren betrouwbaar meetresultaat </a:t>
            </a:r>
          </a:p>
          <a:p>
            <a:pPr lvl="1"/>
            <a:r>
              <a:rPr lang="nl-NL" sz="2200" dirty="0" smtClean="0"/>
              <a:t>vakbekwaam personeel</a:t>
            </a:r>
          </a:p>
          <a:p>
            <a:pPr lvl="1"/>
            <a:r>
              <a:rPr lang="nl-NL" sz="2200" dirty="0" smtClean="0"/>
              <a:t>juiste omgevingscondities </a:t>
            </a:r>
          </a:p>
          <a:p>
            <a:pPr lvl="1"/>
            <a:r>
              <a:rPr lang="nl-NL" sz="2200" dirty="0" smtClean="0"/>
              <a:t>deugdelijke apparatuur en informatiesystemen </a:t>
            </a:r>
          </a:p>
          <a:p>
            <a:pPr lvl="1"/>
            <a:r>
              <a:rPr lang="nl-NL" sz="2200" dirty="0" smtClean="0"/>
              <a:t>een goede verbetercultuur</a:t>
            </a:r>
          </a:p>
          <a:p>
            <a:r>
              <a:rPr lang="nl-NL" sz="2200" dirty="0" smtClean="0"/>
              <a:t>leidraad beperkt zich tot de </a:t>
            </a:r>
            <a:r>
              <a:rPr lang="nl-NL" sz="2200" b="1" dirty="0" smtClean="0"/>
              <a:t>analytische kwaliteitscontrole in engere zin </a:t>
            </a:r>
          </a:p>
          <a:p>
            <a:r>
              <a:rPr lang="nl-NL" sz="2200" dirty="0" smtClean="0"/>
              <a:t>aanname dat aan randvoorwaarden wordt voldaan (</a:t>
            </a:r>
            <a:r>
              <a:rPr lang="nl-NL" sz="2200" b="1" dirty="0" smtClean="0"/>
              <a:t>NEN-EN-ISO 15189:2023</a:t>
            </a:r>
            <a:r>
              <a:rPr lang="nl-NL" sz="2200" dirty="0" smtClean="0"/>
              <a:t>)</a:t>
            </a:r>
          </a:p>
          <a:p>
            <a:endParaRPr lang="nl-NL" dirty="0"/>
          </a:p>
        </p:txBody>
      </p:sp>
      <p:pic>
        <p:nvPicPr>
          <p:cNvPr id="4" name="Afbeelding 3"/>
          <p:cNvPicPr>
            <a:picLocks noChangeAspect="1"/>
          </p:cNvPicPr>
          <p:nvPr/>
        </p:nvPicPr>
        <p:blipFill rotWithShape="1">
          <a:blip r:embed="rId2"/>
          <a:srcRect r="31564"/>
          <a:stretch/>
        </p:blipFill>
        <p:spPr>
          <a:xfrm>
            <a:off x="10251087" y="4358985"/>
            <a:ext cx="1401474" cy="2228850"/>
          </a:xfrm>
          <a:prstGeom prst="rect">
            <a:avLst/>
          </a:prstGeom>
          <a:solidFill>
            <a:schemeClr val="bg1"/>
          </a:solidFill>
          <a:ln>
            <a:solidFill>
              <a:schemeClr val="bg1">
                <a:lumMod val="50000"/>
              </a:schemeClr>
            </a:solidFill>
          </a:ln>
          <a:effectLst>
            <a:outerShdw blurRad="50800" dist="127000" dir="2700000" algn="tl" rotWithShape="0">
              <a:prstClr val="black">
                <a:alpha val="40000"/>
              </a:prstClr>
            </a:outerShdw>
            <a:softEdge rad="0"/>
          </a:effectLst>
        </p:spPr>
      </p:pic>
    </p:spTree>
    <p:extLst>
      <p:ext uri="{BB962C8B-B14F-4D97-AF65-F5344CB8AC3E}">
        <p14:creationId xmlns:p14="http://schemas.microsoft.com/office/powerpoint/2010/main" val="3387641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Hoofdstuk 6 Samenhang met andere documenten</a:t>
            </a:r>
            <a:endParaRPr lang="nl-NL" dirty="0"/>
          </a:p>
        </p:txBody>
      </p:sp>
      <p:sp>
        <p:nvSpPr>
          <p:cNvPr id="3" name="Tijdelijke aanduiding voor inhoud 2"/>
          <p:cNvSpPr>
            <a:spLocks noGrp="1"/>
          </p:cNvSpPr>
          <p:nvPr>
            <p:ph idx="1"/>
          </p:nvPr>
        </p:nvSpPr>
        <p:spPr>
          <a:xfrm>
            <a:off x="397933" y="1482811"/>
            <a:ext cx="11582786" cy="3229232"/>
          </a:xfrm>
          <a:solidFill>
            <a:schemeClr val="accent1">
              <a:lumMod val="20000"/>
              <a:lumOff val="80000"/>
            </a:schemeClr>
          </a:solidFill>
        </p:spPr>
        <p:txBody>
          <a:bodyPr>
            <a:normAutofit/>
          </a:bodyPr>
          <a:lstStyle/>
          <a:p>
            <a:r>
              <a:rPr lang="nl-NL" dirty="0" smtClean="0"/>
              <a:t>In sommige landen </a:t>
            </a:r>
            <a:r>
              <a:rPr lang="nl-NL" dirty="0"/>
              <a:t>wet- en regelgeving </a:t>
            </a:r>
            <a:r>
              <a:rPr lang="nl-NL" dirty="0" smtClean="0"/>
              <a:t>m.b.t. analytische </a:t>
            </a:r>
            <a:r>
              <a:rPr lang="nl-NL" dirty="0"/>
              <a:t>kwaliteitsbewaking </a:t>
            </a:r>
            <a:r>
              <a:rPr lang="nl-NL" dirty="0" smtClean="0"/>
              <a:t> </a:t>
            </a:r>
          </a:p>
          <a:p>
            <a:pPr marL="446088" lvl="1" indent="-269875"/>
            <a:r>
              <a:rPr lang="nl-NL" dirty="0" smtClean="0"/>
              <a:t>gericht </a:t>
            </a:r>
            <a:r>
              <a:rPr lang="nl-NL" dirty="0"/>
              <a:t>op externe QC ter voorkoming van ondermaatse bepalingen </a:t>
            </a:r>
          </a:p>
          <a:p>
            <a:pPr marL="446088" lvl="1" indent="-269875"/>
            <a:endParaRPr lang="nl-NL" dirty="0" smtClean="0"/>
          </a:p>
          <a:p>
            <a:pPr marL="446088" lvl="1" indent="-269875" defTabSz="808038"/>
            <a:r>
              <a:rPr lang="nl-NL" dirty="0" smtClean="0"/>
              <a:t>Verenigde Staten: 	CLIA	(</a:t>
            </a:r>
            <a:r>
              <a:rPr lang="nl-NL" i="1" dirty="0" err="1"/>
              <a:t>Clinical</a:t>
            </a:r>
            <a:r>
              <a:rPr lang="nl-NL" i="1" dirty="0"/>
              <a:t> </a:t>
            </a:r>
            <a:r>
              <a:rPr lang="nl-NL" i="1" dirty="0" err="1"/>
              <a:t>Laboratory</a:t>
            </a:r>
            <a:r>
              <a:rPr lang="nl-NL" i="1" dirty="0"/>
              <a:t> </a:t>
            </a:r>
            <a:r>
              <a:rPr lang="nl-NL" i="1" dirty="0" err="1"/>
              <a:t>Improvement</a:t>
            </a:r>
            <a:r>
              <a:rPr lang="nl-NL" i="1" dirty="0"/>
              <a:t> </a:t>
            </a:r>
            <a:r>
              <a:rPr lang="nl-NL" i="1" dirty="0" err="1"/>
              <a:t>Amendments</a:t>
            </a:r>
            <a:r>
              <a:rPr lang="nl-NL" dirty="0" smtClean="0"/>
              <a:t>)</a:t>
            </a:r>
          </a:p>
          <a:p>
            <a:pPr marL="446088" lvl="1" indent="-269875" defTabSz="808038"/>
            <a:r>
              <a:rPr lang="nl-NL" dirty="0" smtClean="0"/>
              <a:t>Duitsland: 		</a:t>
            </a:r>
            <a:r>
              <a:rPr lang="nl-NL" dirty="0" err="1" smtClean="0"/>
              <a:t>RiliBÄK</a:t>
            </a:r>
            <a:r>
              <a:rPr lang="nl-NL" dirty="0" smtClean="0"/>
              <a:t>	(</a:t>
            </a:r>
            <a:r>
              <a:rPr lang="nl-NL" i="1" dirty="0"/>
              <a:t>Richtlinie der </a:t>
            </a:r>
            <a:r>
              <a:rPr lang="nl-NL" i="1" dirty="0" err="1"/>
              <a:t>Bundesärztekammer</a:t>
            </a:r>
            <a:r>
              <a:rPr lang="nl-NL" i="1" dirty="0"/>
              <a:t> </a:t>
            </a:r>
            <a:r>
              <a:rPr lang="nl-NL" i="1" dirty="0" err="1"/>
              <a:t>zur</a:t>
            </a:r>
            <a:r>
              <a:rPr lang="nl-NL" i="1" dirty="0"/>
              <a:t> </a:t>
            </a:r>
            <a:r>
              <a:rPr lang="nl-NL" i="1" dirty="0" err="1"/>
              <a:t>Qualitätssicherung</a:t>
            </a:r>
            <a:r>
              <a:rPr lang="nl-NL" i="1" dirty="0"/>
              <a:t> </a:t>
            </a:r>
            <a:endParaRPr lang="nl-NL" i="1" dirty="0" smtClean="0"/>
          </a:p>
          <a:p>
            <a:pPr marL="176213" lvl="1" indent="0" defTabSz="808038">
              <a:buNone/>
            </a:pPr>
            <a:r>
              <a:rPr lang="nl-NL" i="1" dirty="0"/>
              <a:t>	</a:t>
            </a:r>
            <a:r>
              <a:rPr lang="nl-NL" i="1" dirty="0" smtClean="0"/>
              <a:t>			</a:t>
            </a:r>
            <a:r>
              <a:rPr lang="nl-NL" i="1" dirty="0" err="1" smtClean="0"/>
              <a:t>laboratoriumsmedizinischer</a:t>
            </a:r>
            <a:r>
              <a:rPr lang="nl-NL" i="1" dirty="0" smtClean="0"/>
              <a:t> </a:t>
            </a:r>
            <a:r>
              <a:rPr lang="nl-NL" i="1" dirty="0" err="1"/>
              <a:t>Untersuchungen</a:t>
            </a:r>
            <a:r>
              <a:rPr lang="nl-NL" dirty="0" smtClean="0"/>
              <a:t>)</a:t>
            </a:r>
          </a:p>
          <a:p>
            <a:endParaRPr lang="nl-NL" dirty="0" smtClean="0"/>
          </a:p>
          <a:p>
            <a:r>
              <a:rPr lang="nl-NL" dirty="0" smtClean="0"/>
              <a:t>Nederland: in kader deregulering geen wetgeving</a:t>
            </a:r>
            <a:endParaRPr lang="nl-NL" dirty="0"/>
          </a:p>
          <a:p>
            <a:endParaRPr lang="nl-NL" dirty="0"/>
          </a:p>
        </p:txBody>
      </p:sp>
    </p:spTree>
    <p:extLst>
      <p:ext uri="{BB962C8B-B14F-4D97-AF65-F5344CB8AC3E}">
        <p14:creationId xmlns:p14="http://schemas.microsoft.com/office/powerpoint/2010/main" val="12388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933" y="139043"/>
            <a:ext cx="11506200" cy="714032"/>
          </a:xfrm>
        </p:spPr>
        <p:txBody>
          <a:bodyPr/>
          <a:lstStyle/>
          <a:p>
            <a:r>
              <a:rPr lang="nl-NL" dirty="0" smtClean="0"/>
              <a:t>Hoofdstuk 6 Samenhang met andere documenten</a:t>
            </a:r>
            <a:endParaRPr lang="nl-NL" dirty="0"/>
          </a:p>
        </p:txBody>
      </p:sp>
      <p:sp>
        <p:nvSpPr>
          <p:cNvPr id="3" name="Tijdelijke aanduiding voor inhoud 2"/>
          <p:cNvSpPr>
            <a:spLocks noGrp="1"/>
          </p:cNvSpPr>
          <p:nvPr>
            <p:ph idx="1"/>
          </p:nvPr>
        </p:nvSpPr>
        <p:spPr>
          <a:xfrm>
            <a:off x="397933" y="943690"/>
            <a:ext cx="11680336" cy="5581801"/>
          </a:xfrm>
          <a:solidFill>
            <a:schemeClr val="accent1">
              <a:lumMod val="20000"/>
              <a:lumOff val="80000"/>
            </a:schemeClr>
          </a:solidFill>
        </p:spPr>
        <p:txBody>
          <a:bodyPr>
            <a:normAutofit lnSpcReduction="10000"/>
          </a:bodyPr>
          <a:lstStyle/>
          <a:p>
            <a:pPr marL="0" indent="0">
              <a:buNone/>
            </a:pPr>
            <a:r>
              <a:rPr lang="nl-NL" dirty="0" smtClean="0"/>
              <a:t>NEN-EN-ISO </a:t>
            </a:r>
            <a:r>
              <a:rPr lang="nl-NL" dirty="0"/>
              <a:t>15189:2023 </a:t>
            </a:r>
            <a:r>
              <a:rPr lang="nl-NL" sz="2000" dirty="0" smtClean="0"/>
              <a:t>(Medische laboratoria – Bijzondere eisen voor kwaliteit en competentie) </a:t>
            </a:r>
          </a:p>
          <a:p>
            <a:r>
              <a:rPr lang="nl-NL" dirty="0" smtClean="0"/>
              <a:t>Belangrijkste wijzigingen:</a:t>
            </a:r>
          </a:p>
          <a:p>
            <a:pPr marL="444500" lvl="1"/>
            <a:r>
              <a:rPr lang="nl-NL" dirty="0" smtClean="0"/>
              <a:t>statistische </a:t>
            </a:r>
            <a:r>
              <a:rPr lang="nl-NL" dirty="0"/>
              <a:t>technieken </a:t>
            </a:r>
            <a:r>
              <a:rPr lang="nl-NL" dirty="0" smtClean="0"/>
              <a:t>toepassen voor beoordeling resultaten (</a:t>
            </a:r>
            <a:r>
              <a:rPr lang="nl-NL" dirty="0"/>
              <a:t>normelement 7.3.7.1</a:t>
            </a:r>
            <a:r>
              <a:rPr lang="nl-NL" dirty="0" smtClean="0"/>
              <a:t>)</a:t>
            </a:r>
          </a:p>
          <a:p>
            <a:pPr marL="444500" lvl="1"/>
            <a:r>
              <a:rPr lang="nl-NL" dirty="0" smtClean="0"/>
              <a:t>neem beoogde klinische </a:t>
            </a:r>
            <a:r>
              <a:rPr lang="nl-NL" dirty="0"/>
              <a:t>toepassing van </a:t>
            </a:r>
            <a:r>
              <a:rPr lang="nl-NL" dirty="0" smtClean="0"/>
              <a:t>onderzoek in </a:t>
            </a:r>
            <a:r>
              <a:rPr lang="nl-NL" dirty="0"/>
              <a:t>overweging </a:t>
            </a:r>
            <a:r>
              <a:rPr lang="nl-NL" dirty="0" smtClean="0"/>
              <a:t>(7.3.7.2.a.1.)</a:t>
            </a:r>
          </a:p>
          <a:p>
            <a:pPr marL="444500" lvl="1"/>
            <a:r>
              <a:rPr lang="nl-NL" dirty="0" smtClean="0"/>
              <a:t>trendanalyse (bijv. PBRTQC) </a:t>
            </a:r>
            <a:r>
              <a:rPr lang="nl-NL" dirty="0"/>
              <a:t>indien </a:t>
            </a:r>
            <a:r>
              <a:rPr lang="nl-NL" dirty="0" smtClean="0"/>
              <a:t>geen </a:t>
            </a:r>
            <a:r>
              <a:rPr lang="nl-NL" dirty="0"/>
              <a:t>passend </a:t>
            </a:r>
            <a:r>
              <a:rPr lang="nl-NL" dirty="0" smtClean="0"/>
              <a:t>IQC-materiaal beschikbaar (7.3.7.2.c.1)</a:t>
            </a:r>
          </a:p>
          <a:p>
            <a:pPr marL="444500" lvl="1"/>
            <a:r>
              <a:rPr lang="nl-NL" dirty="0" err="1" smtClean="0"/>
              <a:t>hertesten</a:t>
            </a:r>
            <a:r>
              <a:rPr lang="nl-NL" dirty="0" smtClean="0"/>
              <a:t> </a:t>
            </a:r>
            <a:r>
              <a:rPr lang="nl-NL" dirty="0" err="1" smtClean="0"/>
              <a:t>patiëntenmonsters</a:t>
            </a:r>
            <a:r>
              <a:rPr lang="nl-NL" dirty="0" smtClean="0"/>
              <a:t> toegestaan </a:t>
            </a:r>
            <a:r>
              <a:rPr lang="nl-NL" dirty="0"/>
              <a:t>of gebruik </a:t>
            </a:r>
            <a:r>
              <a:rPr lang="nl-NL" dirty="0" smtClean="0"/>
              <a:t>maken </a:t>
            </a:r>
            <a:r>
              <a:rPr lang="nl-NL" dirty="0"/>
              <a:t>van monsters </a:t>
            </a:r>
            <a:r>
              <a:rPr lang="nl-NL" dirty="0" smtClean="0"/>
              <a:t>getest met alternatieve </a:t>
            </a:r>
            <a:r>
              <a:rPr lang="nl-NL" dirty="0"/>
              <a:t>methode </a:t>
            </a:r>
            <a:r>
              <a:rPr lang="nl-NL" dirty="0" smtClean="0"/>
              <a:t>metrologisch </a:t>
            </a:r>
            <a:r>
              <a:rPr lang="nl-NL" dirty="0"/>
              <a:t>traceerbaar </a:t>
            </a:r>
            <a:r>
              <a:rPr lang="nl-NL" dirty="0" smtClean="0"/>
              <a:t>tot </a:t>
            </a:r>
            <a:r>
              <a:rPr lang="nl-NL" dirty="0"/>
              <a:t>referenties van </a:t>
            </a:r>
            <a:r>
              <a:rPr lang="nl-NL" dirty="0" smtClean="0"/>
              <a:t>zelfde </a:t>
            </a:r>
            <a:r>
              <a:rPr lang="nl-NL" dirty="0"/>
              <a:t>of hogere orde </a:t>
            </a:r>
            <a:r>
              <a:rPr lang="nl-NL" dirty="0" smtClean="0"/>
              <a:t>(7.3.7.2.c.2) (buiten scope leidraad)</a:t>
            </a:r>
          </a:p>
          <a:p>
            <a:pPr marL="715963" lvl="2"/>
            <a:r>
              <a:rPr lang="nl-NL" dirty="0" smtClean="0"/>
              <a:t>lab </a:t>
            </a:r>
            <a:r>
              <a:rPr lang="nl-NL" dirty="0"/>
              <a:t>kan zelf </a:t>
            </a:r>
            <a:r>
              <a:rPr lang="nl-NL" dirty="0" smtClean="0"/>
              <a:t>methode </a:t>
            </a:r>
            <a:r>
              <a:rPr lang="nl-NL" dirty="0"/>
              <a:t>kiezen, rekening houdend met </a:t>
            </a:r>
            <a:r>
              <a:rPr lang="nl-NL" dirty="0" err="1" smtClean="0"/>
              <a:t>commuteerbaarheid</a:t>
            </a:r>
            <a:r>
              <a:rPr lang="nl-NL" dirty="0"/>
              <a:t>, meetbereik en interferentie </a:t>
            </a:r>
            <a:r>
              <a:rPr lang="nl-NL" dirty="0" smtClean="0"/>
              <a:t>(7.2.7.6.1.)</a:t>
            </a:r>
          </a:p>
          <a:p>
            <a:pPr lvl="2"/>
            <a:endParaRPr lang="nl-NL" dirty="0"/>
          </a:p>
          <a:p>
            <a:r>
              <a:rPr lang="nl-NL" dirty="0"/>
              <a:t>Andere </a:t>
            </a:r>
            <a:r>
              <a:rPr lang="nl-NL" dirty="0" smtClean="0"/>
              <a:t>relevante kwaliteitsdocumenten m.b.t. analytische kwaliteitsbewaking:</a:t>
            </a:r>
          </a:p>
          <a:p>
            <a:pPr marL="444500" lvl="1"/>
            <a:r>
              <a:rPr lang="nl-NL" dirty="0" smtClean="0"/>
              <a:t>Geneesmiddelen: EMA/CHMP/ICH/172948/2019 M10 richtlijn</a:t>
            </a:r>
          </a:p>
          <a:p>
            <a:pPr marL="444500" lvl="1"/>
            <a:r>
              <a:rPr lang="nl-NL" dirty="0" smtClean="0"/>
              <a:t>Lab </a:t>
            </a:r>
            <a:r>
              <a:rPr lang="nl-NL" dirty="0" err="1" smtClean="0"/>
              <a:t>developed</a:t>
            </a:r>
            <a:r>
              <a:rPr lang="nl-NL" dirty="0" smtClean="0"/>
              <a:t> tests: ISO 5649:2024</a:t>
            </a:r>
            <a:endParaRPr lang="nl-NL" dirty="0" smtClean="0"/>
          </a:p>
          <a:p>
            <a:pPr marL="444500" lvl="1"/>
            <a:r>
              <a:rPr lang="nl-NL" dirty="0" smtClean="0"/>
              <a:t>CLSI-document </a:t>
            </a:r>
            <a:r>
              <a:rPr lang="nl-NL" dirty="0"/>
              <a:t>EP23 en </a:t>
            </a:r>
            <a:r>
              <a:rPr lang="nl-NL" dirty="0" smtClean="0"/>
              <a:t>C24</a:t>
            </a:r>
          </a:p>
          <a:p>
            <a:pPr marL="901700" lvl="2"/>
            <a:r>
              <a:rPr lang="nl-NL" dirty="0" smtClean="0"/>
              <a:t>patiëntrisico basis </a:t>
            </a:r>
            <a:r>
              <a:rPr lang="nl-NL" dirty="0"/>
              <a:t>voor </a:t>
            </a:r>
            <a:r>
              <a:rPr lang="nl-NL" dirty="0" smtClean="0"/>
              <a:t>inrichting analytische kwaliteitsbewaking</a:t>
            </a:r>
          </a:p>
          <a:p>
            <a:pPr marL="901700" lvl="2"/>
            <a:r>
              <a:rPr lang="nl-NL" dirty="0" smtClean="0"/>
              <a:t>niet </a:t>
            </a:r>
            <a:r>
              <a:rPr lang="nl-NL" dirty="0"/>
              <a:t>altijd concrete handvatten </a:t>
            </a:r>
            <a:r>
              <a:rPr lang="nl-NL" dirty="0" smtClean="0"/>
              <a:t>uitvoering</a:t>
            </a:r>
          </a:p>
          <a:p>
            <a:pPr marL="901700" lvl="2"/>
            <a:r>
              <a:rPr lang="nl-NL" dirty="0" smtClean="0"/>
              <a:t>geen </a:t>
            </a:r>
            <a:r>
              <a:rPr lang="nl-NL" dirty="0"/>
              <a:t>wetenschappelijke bewijslast </a:t>
            </a:r>
            <a:r>
              <a:rPr lang="nl-NL" dirty="0" smtClean="0"/>
              <a:t>klinische meerwaarde</a:t>
            </a:r>
          </a:p>
        </p:txBody>
      </p:sp>
    </p:spTree>
    <p:extLst>
      <p:ext uri="{BB962C8B-B14F-4D97-AF65-F5344CB8AC3E}">
        <p14:creationId xmlns:p14="http://schemas.microsoft.com/office/powerpoint/2010/main" val="775298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333" y="126229"/>
            <a:ext cx="11870267" cy="590463"/>
          </a:xfrm>
        </p:spPr>
        <p:txBody>
          <a:bodyPr>
            <a:normAutofit/>
          </a:bodyPr>
          <a:lstStyle/>
          <a:p>
            <a:r>
              <a:rPr lang="nl-NL" sz="3200" dirty="0" smtClean="0"/>
              <a:t>Hoofdstuk 2 aanbevelingen (compact)</a:t>
            </a:r>
            <a:endParaRPr lang="nl-NL" sz="3200" dirty="0"/>
          </a:p>
        </p:txBody>
      </p:sp>
      <p:sp>
        <p:nvSpPr>
          <p:cNvPr id="3" name="Tijdelijke aanduiding voor inhoud 2"/>
          <p:cNvSpPr>
            <a:spLocks noGrp="1"/>
          </p:cNvSpPr>
          <p:nvPr>
            <p:ph idx="1"/>
          </p:nvPr>
        </p:nvSpPr>
        <p:spPr>
          <a:xfrm>
            <a:off x="169333" y="716692"/>
            <a:ext cx="11870267" cy="5980670"/>
          </a:xfrm>
          <a:solidFill>
            <a:schemeClr val="accent4">
              <a:lumMod val="20000"/>
              <a:lumOff val="80000"/>
            </a:schemeClr>
          </a:solidFill>
        </p:spPr>
        <p:txBody>
          <a:bodyPr>
            <a:noAutofit/>
          </a:bodyPr>
          <a:lstStyle/>
          <a:p>
            <a:pPr marL="273050" indent="-273050">
              <a:spcBef>
                <a:spcPts val="1800"/>
              </a:spcBef>
              <a:buClr>
                <a:srgbClr val="0070C0"/>
              </a:buClr>
              <a:buFont typeface="+mj-lt"/>
              <a:buAutoNum type="arabicPeriod"/>
            </a:pPr>
            <a:r>
              <a:rPr lang="nl-NL" sz="1800" dirty="0"/>
              <a:t>Frequentie en inrichting interne QC is gebaseerd op APS en klinisch risico van niet of laat gedetecteerde fout</a:t>
            </a:r>
            <a:r>
              <a:rPr lang="nl-NL" sz="1800" dirty="0" smtClean="0"/>
              <a:t>.	(7.1.1)</a:t>
            </a:r>
            <a:endParaRPr lang="nl-NL" sz="1800" dirty="0"/>
          </a:p>
          <a:p>
            <a:pPr marL="273050" indent="-273050">
              <a:spcBef>
                <a:spcPts val="1800"/>
              </a:spcBef>
              <a:buClr>
                <a:srgbClr val="0070C0"/>
              </a:buClr>
              <a:buFont typeface="+mj-lt"/>
              <a:buAutoNum type="arabicPeriod"/>
            </a:pPr>
            <a:r>
              <a:rPr lang="nl-NL" sz="1800" dirty="0" smtClean="0"/>
              <a:t>Stel </a:t>
            </a:r>
            <a:r>
              <a:rPr lang="nl-NL" sz="1800" dirty="0" smtClean="0"/>
              <a:t>voor </a:t>
            </a:r>
            <a:r>
              <a:rPr lang="nl-NL" sz="1800" dirty="0"/>
              <a:t>iedere laboratoriumbepaling de minimale APS (</a:t>
            </a:r>
            <a:r>
              <a:rPr lang="nl-NL" sz="1800" i="1" dirty="0" err="1"/>
              <a:t>Analytical</a:t>
            </a:r>
            <a:r>
              <a:rPr lang="nl-NL" sz="1800" i="1" dirty="0"/>
              <a:t> Performance </a:t>
            </a:r>
            <a:r>
              <a:rPr lang="nl-NL" sz="1800" i="1" dirty="0" err="1" smtClean="0"/>
              <a:t>Specification</a:t>
            </a:r>
            <a:r>
              <a:rPr lang="nl-NL" sz="1800" dirty="0" smtClean="0"/>
              <a:t>) vast.		(7.3.1)</a:t>
            </a:r>
          </a:p>
          <a:p>
            <a:pPr marL="273050" indent="-273050">
              <a:spcBef>
                <a:spcPts val="1800"/>
              </a:spcBef>
              <a:buClr>
                <a:srgbClr val="0070C0"/>
              </a:buClr>
              <a:buFont typeface="+mj-lt"/>
              <a:buAutoNum type="arabicPeriod"/>
            </a:pPr>
            <a:r>
              <a:rPr lang="nl-NL" sz="1800" dirty="0" smtClean="0"/>
              <a:t>APS </a:t>
            </a:r>
            <a:r>
              <a:rPr lang="nl-NL" sz="1800" dirty="0"/>
              <a:t>is </a:t>
            </a:r>
            <a:r>
              <a:rPr lang="nl-NL" sz="1800" dirty="0" smtClean="0"/>
              <a:t>voorkeursterm </a:t>
            </a:r>
            <a:r>
              <a:rPr lang="nl-NL" sz="1800" dirty="0"/>
              <a:t>boven kwaliteitsdoelen, analytische kwaliteitseisen, prestatie-karakteristieken, </a:t>
            </a:r>
            <a:r>
              <a:rPr lang="nl-NL" sz="1800" i="1" dirty="0"/>
              <a:t>performance </a:t>
            </a:r>
            <a:r>
              <a:rPr lang="nl-NL" sz="1800" i="1" dirty="0" err="1"/>
              <a:t>standards</a:t>
            </a:r>
            <a:r>
              <a:rPr lang="nl-NL" sz="1800" dirty="0"/>
              <a:t>, </a:t>
            </a:r>
            <a:r>
              <a:rPr lang="nl-NL" sz="1800" i="1" dirty="0" err="1"/>
              <a:t>analytical</a:t>
            </a:r>
            <a:r>
              <a:rPr lang="nl-NL" sz="1800" i="1" dirty="0"/>
              <a:t> </a:t>
            </a:r>
            <a:r>
              <a:rPr lang="nl-NL" sz="1800" i="1" dirty="0" smtClean="0"/>
              <a:t>goals,</a:t>
            </a:r>
            <a:r>
              <a:rPr lang="nl-NL" sz="1800" dirty="0" smtClean="0"/>
              <a:t> </a:t>
            </a:r>
            <a:r>
              <a:rPr lang="nl-NL" sz="1800" dirty="0"/>
              <a:t>etc</a:t>
            </a:r>
            <a:r>
              <a:rPr lang="nl-NL" sz="1800" dirty="0" smtClean="0"/>
              <a:t>.									(7.3.1)</a:t>
            </a:r>
          </a:p>
          <a:p>
            <a:pPr marL="273050" indent="-273050">
              <a:spcBef>
                <a:spcPts val="1800"/>
              </a:spcBef>
              <a:buClr>
                <a:srgbClr val="0070C0"/>
              </a:buClr>
              <a:buFont typeface="+mj-lt"/>
              <a:buAutoNum type="arabicPeriod"/>
            </a:pPr>
            <a:r>
              <a:rPr lang="nl-NL" sz="1800" dirty="0" smtClean="0"/>
              <a:t>APS </a:t>
            </a:r>
            <a:r>
              <a:rPr lang="nl-NL" sz="1800" dirty="0"/>
              <a:t>wordt vastgesteld op basis van de in 2014 in Milaan vastgestelde </a:t>
            </a:r>
            <a:r>
              <a:rPr lang="nl-NL" sz="1800" dirty="0" smtClean="0"/>
              <a:t>criteria.				(7.3.1</a:t>
            </a:r>
            <a:r>
              <a:rPr lang="nl-NL" sz="1800" dirty="0"/>
              <a:t>)</a:t>
            </a:r>
          </a:p>
          <a:p>
            <a:pPr marL="273050" indent="-273050">
              <a:spcBef>
                <a:spcPts val="1800"/>
              </a:spcBef>
              <a:buClr>
                <a:srgbClr val="0070C0"/>
              </a:buClr>
              <a:buFont typeface="+mj-lt"/>
              <a:buAutoNum type="arabicPeriod"/>
            </a:pPr>
            <a:r>
              <a:rPr lang="nl-NL" sz="1800" dirty="0"/>
              <a:t>Indien pre-analytische en/of post-analytische factoren de onderzoeksresultaten significant beïnvloeden, dienen ook hiervoor APS gedefinieerd te worden. 								(7.3.2)</a:t>
            </a:r>
          </a:p>
          <a:p>
            <a:pPr marL="273050" indent="-273050">
              <a:spcBef>
                <a:spcPts val="1800"/>
              </a:spcBef>
              <a:buClr>
                <a:srgbClr val="0070C0"/>
              </a:buClr>
              <a:buFont typeface="+mj-lt"/>
              <a:buAutoNum type="arabicPeriod"/>
            </a:pPr>
            <a:r>
              <a:rPr lang="nl-NL" sz="1800" dirty="0" smtClean="0"/>
              <a:t>Sigmawaarden </a:t>
            </a:r>
            <a:r>
              <a:rPr lang="nl-NL" sz="1800" dirty="0"/>
              <a:t>(</a:t>
            </a:r>
            <a:r>
              <a:rPr lang="nl-NL" sz="1800" i="1" dirty="0"/>
              <a:t>sigma</a:t>
            </a:r>
            <a:r>
              <a:rPr lang="nl-NL" sz="1800" dirty="0"/>
              <a:t> </a:t>
            </a:r>
            <a:r>
              <a:rPr lang="nl-NL" sz="1800" i="1" dirty="0" err="1"/>
              <a:t>metrics</a:t>
            </a:r>
            <a:r>
              <a:rPr lang="nl-NL" sz="1800" i="1" dirty="0"/>
              <a:t>)</a:t>
            </a:r>
            <a:r>
              <a:rPr lang="nl-NL" sz="1800" dirty="0"/>
              <a:t> worden periodiek </a:t>
            </a:r>
            <a:r>
              <a:rPr lang="nl-NL" sz="1800" dirty="0" smtClean="0"/>
              <a:t>geëvalueerd. 						(7.6</a:t>
            </a:r>
            <a:r>
              <a:rPr lang="nl-NL" sz="1800" dirty="0"/>
              <a:t>)</a:t>
            </a:r>
          </a:p>
          <a:p>
            <a:pPr marL="273050" indent="-273050">
              <a:spcBef>
                <a:spcPts val="1800"/>
              </a:spcBef>
              <a:buClr>
                <a:srgbClr val="0070C0"/>
              </a:buClr>
              <a:buFont typeface="+mj-lt"/>
              <a:buAutoNum type="arabicPeriod"/>
            </a:pPr>
            <a:r>
              <a:rPr lang="nl-NL" sz="1800" i="1" dirty="0" err="1" smtClean="0"/>
              <a:t>Patient</a:t>
            </a:r>
            <a:r>
              <a:rPr lang="nl-NL" sz="1800" i="1" dirty="0" smtClean="0"/>
              <a:t> </a:t>
            </a:r>
            <a:r>
              <a:rPr lang="nl-NL" sz="1800" i="1" dirty="0" err="1"/>
              <a:t>Moving</a:t>
            </a:r>
            <a:r>
              <a:rPr lang="nl-NL" sz="1800" i="1" dirty="0"/>
              <a:t> </a:t>
            </a:r>
            <a:r>
              <a:rPr lang="nl-NL" sz="1800" i="1" dirty="0" err="1"/>
              <a:t>Average</a:t>
            </a:r>
            <a:r>
              <a:rPr lang="nl-NL" sz="1800" dirty="0"/>
              <a:t> (PMA) of </a:t>
            </a:r>
            <a:r>
              <a:rPr lang="nl-NL" sz="1800" i="1" dirty="0" err="1"/>
              <a:t>Patient-Based</a:t>
            </a:r>
            <a:r>
              <a:rPr lang="nl-NL" sz="1800" i="1" dirty="0"/>
              <a:t> Real-Time QC</a:t>
            </a:r>
            <a:r>
              <a:rPr lang="nl-NL" sz="1800" dirty="0"/>
              <a:t> (PBRTQC) kan </a:t>
            </a:r>
            <a:r>
              <a:rPr lang="nl-NL" sz="1800" dirty="0" smtClean="0"/>
              <a:t>analytische </a:t>
            </a:r>
            <a:r>
              <a:rPr lang="nl-NL" sz="1800" dirty="0"/>
              <a:t>kwaliteitsbewaking </a:t>
            </a:r>
            <a:r>
              <a:rPr lang="nl-NL" sz="1800" dirty="0" smtClean="0"/>
              <a:t>versterken bij evidente </a:t>
            </a:r>
            <a:r>
              <a:rPr lang="nl-NL" sz="1800" dirty="0"/>
              <a:t>tekortkomingen van of beperkingen aan </a:t>
            </a:r>
            <a:r>
              <a:rPr lang="nl-NL" sz="1800" dirty="0" smtClean="0"/>
              <a:t>IQC </a:t>
            </a:r>
            <a:r>
              <a:rPr lang="nl-NL" sz="1800" dirty="0"/>
              <a:t>op basis van </a:t>
            </a:r>
            <a:r>
              <a:rPr lang="nl-NL" sz="1800" dirty="0" smtClean="0"/>
              <a:t>controlematerialen. 			(7.8</a:t>
            </a:r>
            <a:r>
              <a:rPr lang="nl-NL" sz="1800" dirty="0"/>
              <a:t>)</a:t>
            </a:r>
          </a:p>
          <a:p>
            <a:pPr marL="273050" indent="-273050">
              <a:spcBef>
                <a:spcPts val="1800"/>
              </a:spcBef>
              <a:buClr>
                <a:srgbClr val="0070C0"/>
              </a:buClr>
              <a:buFont typeface="+mj-lt"/>
              <a:buAutoNum type="arabicPeriod"/>
            </a:pPr>
            <a:r>
              <a:rPr lang="nl-NL" sz="1800" dirty="0" smtClean="0"/>
              <a:t>Virtuele-analyzermodel </a:t>
            </a:r>
            <a:r>
              <a:rPr lang="nl-NL" sz="1800" dirty="0"/>
              <a:t>is toepasbaar indien voor elke analyzer </a:t>
            </a:r>
            <a:r>
              <a:rPr lang="nl-NL" sz="1800" dirty="0" smtClean="0"/>
              <a:t>bias en imprecisie </a:t>
            </a:r>
            <a:r>
              <a:rPr lang="nl-NL" sz="1800" dirty="0"/>
              <a:t>kleiner zijn dan de toegestane bias, respectievelijk imprecisie. Voor elke individuele analyzer dient het </a:t>
            </a:r>
            <a:r>
              <a:rPr lang="nl-NL" sz="1800" i="1" dirty="0"/>
              <a:t>error budget</a:t>
            </a:r>
            <a:r>
              <a:rPr lang="nl-NL" sz="1800" dirty="0"/>
              <a:t> kleiner te zijn dan de toegestane </a:t>
            </a:r>
            <a:r>
              <a:rPr lang="nl-NL" sz="1800" dirty="0" err="1"/>
              <a:t>TEa</a:t>
            </a:r>
            <a:r>
              <a:rPr lang="nl-NL" sz="1800" dirty="0"/>
              <a:t>, respectievelijk </a:t>
            </a:r>
            <a:r>
              <a:rPr lang="nl-NL" sz="1800" dirty="0" err="1"/>
              <a:t>MUa</a:t>
            </a:r>
            <a:r>
              <a:rPr lang="nl-NL" sz="1800" dirty="0"/>
              <a:t> voor de totale virtuele </a:t>
            </a:r>
            <a:r>
              <a:rPr lang="nl-NL" sz="1800" dirty="0" smtClean="0"/>
              <a:t>analyzer. 							(7.9</a:t>
            </a:r>
            <a:r>
              <a:rPr lang="nl-NL" sz="1800" dirty="0"/>
              <a:t>)</a:t>
            </a:r>
          </a:p>
          <a:p>
            <a:pPr marL="273050" indent="-273050">
              <a:spcBef>
                <a:spcPts val="1800"/>
              </a:spcBef>
              <a:buClr>
                <a:srgbClr val="0070C0"/>
              </a:buClr>
              <a:buFont typeface="+mj-lt"/>
              <a:buAutoNum type="arabicPeriod"/>
            </a:pPr>
            <a:r>
              <a:rPr lang="nl-NL" sz="1800" dirty="0" smtClean="0"/>
              <a:t>Alternatieve aanpak voor virtuele </a:t>
            </a:r>
            <a:r>
              <a:rPr lang="nl-NL" sz="1800" dirty="0"/>
              <a:t>analyzer </a:t>
            </a:r>
            <a:r>
              <a:rPr lang="nl-NL" sz="1800" dirty="0" smtClean="0"/>
              <a:t>(wel meer </a:t>
            </a:r>
            <a:r>
              <a:rPr lang="nl-NL" sz="1800" dirty="0"/>
              <a:t>analyzers en/of meer </a:t>
            </a:r>
            <a:r>
              <a:rPr lang="nl-NL" sz="1800" dirty="0" smtClean="0"/>
              <a:t>locaties) vereist vaststelling en bewaking van doelwaarden en doel-standaarddeviaties per bepaling per analyzer. 					(7.10</a:t>
            </a:r>
            <a:r>
              <a:rPr lang="nl-NL" sz="1800" dirty="0" smtClean="0"/>
              <a:t>)</a:t>
            </a:r>
            <a:endParaRPr lang="nl-NL" sz="1800" dirty="0" smtClean="0"/>
          </a:p>
        </p:txBody>
      </p:sp>
    </p:spTree>
    <p:extLst>
      <p:ext uri="{BB962C8B-B14F-4D97-AF65-F5344CB8AC3E}">
        <p14:creationId xmlns:p14="http://schemas.microsoft.com/office/powerpoint/2010/main" val="754036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542"/>
            <a:ext cx="12192000" cy="6044916"/>
          </a:xfrm>
          <a:prstGeom prst="rect">
            <a:avLst/>
          </a:prstGeom>
        </p:spPr>
      </p:pic>
    </p:spTree>
    <p:extLst>
      <p:ext uri="{BB962C8B-B14F-4D97-AF65-F5344CB8AC3E}">
        <p14:creationId xmlns:p14="http://schemas.microsoft.com/office/powerpoint/2010/main" val="1278032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Belangrijkste onderwerpen</a:t>
            </a:r>
            <a:endParaRPr lang="nl-NL" dirty="0"/>
          </a:p>
        </p:txBody>
      </p:sp>
      <p:sp>
        <p:nvSpPr>
          <p:cNvPr id="3" name="Tijdelijke aanduiding voor inhoud 2"/>
          <p:cNvSpPr>
            <a:spLocks noGrp="1"/>
          </p:cNvSpPr>
          <p:nvPr>
            <p:ph idx="1"/>
          </p:nvPr>
        </p:nvSpPr>
        <p:spPr>
          <a:xfrm>
            <a:off x="397933" y="1191733"/>
            <a:ext cx="6335376" cy="4916574"/>
          </a:xfrm>
          <a:solidFill>
            <a:schemeClr val="accent4">
              <a:lumMod val="20000"/>
              <a:lumOff val="80000"/>
            </a:schemeClr>
          </a:solidFill>
          <a:effectLst>
            <a:outerShdw blurRad="292100" dist="38100" dir="2700000" algn="tl" rotWithShape="0">
              <a:prstClr val="black">
                <a:alpha val="40000"/>
              </a:prstClr>
            </a:outerShdw>
          </a:effectLst>
        </p:spPr>
        <p:txBody>
          <a:bodyPr>
            <a:normAutofit fontScale="92500" lnSpcReduction="20000"/>
          </a:bodyPr>
          <a:lstStyle/>
          <a:p>
            <a:endParaRPr lang="nl-NL" dirty="0" smtClean="0"/>
          </a:p>
          <a:p>
            <a:r>
              <a:rPr lang="nl-NL" dirty="0" smtClean="0"/>
              <a:t>Aansluiting vereisten NEN-EN-ISO 15189:2023</a:t>
            </a:r>
          </a:p>
          <a:p>
            <a:endParaRPr lang="nl-NL" dirty="0" smtClean="0"/>
          </a:p>
          <a:p>
            <a:r>
              <a:rPr lang="nl-NL" dirty="0" err="1" smtClean="0"/>
              <a:t>Analytical</a:t>
            </a:r>
            <a:r>
              <a:rPr lang="nl-NL" dirty="0" smtClean="0"/>
              <a:t> Performance </a:t>
            </a:r>
            <a:r>
              <a:rPr lang="nl-NL" dirty="0" err="1" smtClean="0"/>
              <a:t>Specifications</a:t>
            </a:r>
            <a:r>
              <a:rPr lang="nl-NL" dirty="0" smtClean="0"/>
              <a:t> (APS)</a:t>
            </a:r>
          </a:p>
          <a:p>
            <a:r>
              <a:rPr lang="nl-NL" dirty="0" smtClean="0"/>
              <a:t>Milaan criteria</a:t>
            </a:r>
          </a:p>
          <a:p>
            <a:r>
              <a:rPr lang="nl-NL" dirty="0"/>
              <a:t>Total error versus meetonzekerheid</a:t>
            </a:r>
          </a:p>
          <a:p>
            <a:pPr lvl="1"/>
            <a:r>
              <a:rPr lang="nl-NL" dirty="0" smtClean="0"/>
              <a:t>SD/CV</a:t>
            </a:r>
          </a:p>
          <a:p>
            <a:endParaRPr lang="nl-NL" dirty="0" smtClean="0"/>
          </a:p>
          <a:p>
            <a:r>
              <a:rPr lang="nl-NL" dirty="0" err="1" smtClean="0"/>
              <a:t>Patient-Based</a:t>
            </a:r>
            <a:r>
              <a:rPr lang="nl-NL" dirty="0" smtClean="0"/>
              <a:t> </a:t>
            </a:r>
            <a:r>
              <a:rPr lang="nl-NL" dirty="0"/>
              <a:t>Real-Time QC (lopend gemiddelde)</a:t>
            </a:r>
          </a:p>
          <a:p>
            <a:r>
              <a:rPr lang="nl-NL" dirty="0" smtClean="0"/>
              <a:t>Virtual analyzer</a:t>
            </a:r>
          </a:p>
          <a:p>
            <a:endParaRPr lang="nl-NL" dirty="0" smtClean="0"/>
          </a:p>
          <a:p>
            <a:r>
              <a:rPr lang="nl-NL" dirty="0" smtClean="0"/>
              <a:t>Aanbevelingen</a:t>
            </a:r>
          </a:p>
          <a:p>
            <a:r>
              <a:rPr lang="nl-NL" dirty="0" smtClean="0"/>
              <a:t>Stroomschema</a:t>
            </a:r>
            <a:endParaRPr lang="nl-NL" dirty="0"/>
          </a:p>
        </p:txBody>
      </p:sp>
    </p:spTree>
    <p:extLst>
      <p:ext uri="{BB962C8B-B14F-4D97-AF65-F5344CB8AC3E}">
        <p14:creationId xmlns:p14="http://schemas.microsoft.com/office/powerpoint/2010/main" val="4049760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solidFill>
                  <a:schemeClr val="bg1">
                    <a:lumMod val="65000"/>
                  </a:schemeClr>
                </a:solidFill>
              </a:rPr>
              <a:t>Leidraad</a:t>
            </a:r>
          </a:p>
          <a:p>
            <a:pPr lvl="1"/>
            <a:r>
              <a:rPr lang="nl-NL" dirty="0" smtClean="0">
                <a:solidFill>
                  <a:schemeClr val="bg1">
                    <a:lumMod val="65000"/>
                  </a:schemeClr>
                </a:solidFill>
              </a:rPr>
              <a:t>Belangrijkste onderwerpen</a:t>
            </a:r>
          </a:p>
          <a:p>
            <a:pPr lvl="1"/>
            <a:r>
              <a:rPr lang="nl-NL" dirty="0" smtClean="0">
                <a:solidFill>
                  <a:schemeClr val="bg1">
                    <a:lumMod val="65000"/>
                  </a:schemeClr>
                </a:solidFill>
              </a:rPr>
              <a:t>Stroomschema</a:t>
            </a:r>
          </a:p>
          <a:p>
            <a:pPr lvl="1"/>
            <a:r>
              <a:rPr lang="nl-NL" dirty="0" smtClean="0">
                <a:solidFill>
                  <a:schemeClr val="bg1">
                    <a:lumMod val="65000"/>
                  </a:schemeClr>
                </a:solidFill>
              </a:rPr>
              <a:t>Aanbevelingen</a:t>
            </a:r>
          </a:p>
          <a:p>
            <a:endParaRPr lang="nl-NL" dirty="0" smtClean="0"/>
          </a:p>
          <a:p>
            <a:r>
              <a:rPr lang="nl-NL" dirty="0" smtClean="0"/>
              <a:t>Inleiding QC</a:t>
            </a:r>
          </a:p>
          <a:p>
            <a:r>
              <a:rPr lang="nl-NL" dirty="0" smtClean="0">
                <a:solidFill>
                  <a:schemeClr val="bg1">
                    <a:lumMod val="65000"/>
                  </a:schemeClr>
                </a:solidFill>
              </a:rPr>
              <a:t>Analytische Prestatie Specificatie (APS)</a:t>
            </a:r>
          </a:p>
          <a:p>
            <a:r>
              <a:rPr lang="nl-NL" dirty="0" smtClean="0">
                <a:solidFill>
                  <a:schemeClr val="bg1">
                    <a:lumMod val="65000"/>
                  </a:schemeClr>
                </a:solidFill>
              </a:rPr>
              <a:t>Total Error of Meetonzekerheid</a:t>
            </a:r>
          </a:p>
          <a:p>
            <a:r>
              <a:rPr lang="nl-NL" dirty="0" smtClean="0">
                <a:solidFill>
                  <a:schemeClr val="bg1">
                    <a:lumMod val="65000"/>
                  </a:schemeClr>
                </a:solidFill>
              </a:rPr>
              <a:t>Virtuele analyzer</a:t>
            </a:r>
          </a:p>
          <a:p>
            <a:r>
              <a:rPr lang="nl-NL" dirty="0" smtClean="0">
                <a:solidFill>
                  <a:schemeClr val="bg1">
                    <a:lumMod val="65000"/>
                  </a:schemeClr>
                </a:solidFill>
              </a:rPr>
              <a:t>Westgard QC</a:t>
            </a:r>
          </a:p>
          <a:p>
            <a:r>
              <a:rPr lang="nl-NL" dirty="0" smtClean="0">
                <a:solidFill>
                  <a:schemeClr val="bg1">
                    <a:lumMod val="65000"/>
                  </a:schemeClr>
                </a:solidFill>
              </a:rPr>
              <a:t>Six Sigma</a:t>
            </a:r>
          </a:p>
          <a:p>
            <a:r>
              <a:rPr lang="nl-NL" dirty="0" smtClean="0">
                <a:solidFill>
                  <a:schemeClr val="bg1">
                    <a:lumMod val="65000"/>
                  </a:schemeClr>
                </a:solidFill>
              </a:rPr>
              <a:t>PBRTQC (Voortschrijdend gemiddelde)</a:t>
            </a:r>
          </a:p>
          <a:p>
            <a:endParaRPr lang="nl-NL" dirty="0"/>
          </a:p>
        </p:txBody>
      </p:sp>
    </p:spTree>
    <p:extLst>
      <p:ext uri="{BB962C8B-B14F-4D97-AF65-F5344CB8AC3E}">
        <p14:creationId xmlns:p14="http://schemas.microsoft.com/office/powerpoint/2010/main" val="30921277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Hoofdstuk 7 Theoretische achtergrond</a:t>
            </a:r>
            <a:endParaRPr lang="nl-NL" dirty="0"/>
          </a:p>
        </p:txBody>
      </p:sp>
      <p:sp>
        <p:nvSpPr>
          <p:cNvPr id="3" name="Tijdelijke aanduiding voor inhoud 2"/>
          <p:cNvSpPr>
            <a:spLocks noGrp="1"/>
          </p:cNvSpPr>
          <p:nvPr>
            <p:ph idx="1"/>
          </p:nvPr>
        </p:nvSpPr>
        <p:spPr>
          <a:xfrm>
            <a:off x="249382" y="1191732"/>
            <a:ext cx="11942617" cy="5413783"/>
          </a:xfrm>
          <a:solidFill>
            <a:schemeClr val="accent1">
              <a:lumMod val="20000"/>
              <a:lumOff val="80000"/>
            </a:schemeClr>
          </a:solidFill>
        </p:spPr>
        <p:txBody>
          <a:bodyPr>
            <a:normAutofit/>
          </a:bodyPr>
          <a:lstStyle/>
          <a:p>
            <a:r>
              <a:rPr lang="nl-NL" dirty="0" smtClean="0"/>
              <a:t>Voor ingebruikname analyzer: verificatie of validatie</a:t>
            </a:r>
          </a:p>
          <a:p>
            <a:r>
              <a:rPr lang="nl-NL" dirty="0" smtClean="0"/>
              <a:t>Ook </a:t>
            </a:r>
            <a:r>
              <a:rPr lang="nl-NL" dirty="0"/>
              <a:t>tijdens </a:t>
            </a:r>
            <a:r>
              <a:rPr lang="nl-NL" dirty="0" smtClean="0"/>
              <a:t>gebruiksduur kwaliteit </a:t>
            </a:r>
            <a:r>
              <a:rPr lang="nl-NL" dirty="0"/>
              <a:t>van </a:t>
            </a:r>
            <a:r>
              <a:rPr lang="nl-NL" dirty="0" smtClean="0"/>
              <a:t>gerapporteerde </a:t>
            </a:r>
            <a:r>
              <a:rPr lang="nl-NL" dirty="0"/>
              <a:t>uitslagen </a:t>
            </a:r>
            <a:r>
              <a:rPr lang="nl-NL" dirty="0" smtClean="0"/>
              <a:t>waarborgen</a:t>
            </a:r>
            <a:endParaRPr lang="nl-NL" dirty="0"/>
          </a:p>
          <a:p>
            <a:endParaRPr lang="nl-NL" dirty="0" smtClean="0"/>
          </a:p>
          <a:p>
            <a:r>
              <a:rPr lang="nl-NL" dirty="0" smtClean="0"/>
              <a:t>Analytische QC gericht </a:t>
            </a:r>
            <a:r>
              <a:rPr lang="nl-NL" dirty="0"/>
              <a:t>op </a:t>
            </a:r>
            <a:r>
              <a:rPr lang="nl-NL" dirty="0" smtClean="0"/>
              <a:t>vroegtijdige detectie meetfouten t.b.v. tijdige correctie </a:t>
            </a:r>
          </a:p>
          <a:p>
            <a:r>
              <a:rPr lang="nl-NL" dirty="0" smtClean="0"/>
              <a:t>Werkwijze </a:t>
            </a:r>
          </a:p>
          <a:p>
            <a:pPr marL="446088" lvl="1"/>
            <a:r>
              <a:rPr lang="nl-NL" dirty="0" smtClean="0"/>
              <a:t>statistische </a:t>
            </a:r>
            <a:r>
              <a:rPr lang="nl-NL" dirty="0"/>
              <a:t>kwaliteitscontrole (Statistical </a:t>
            </a:r>
            <a:r>
              <a:rPr lang="nl-NL" dirty="0" err="1"/>
              <a:t>Quality</a:t>
            </a:r>
            <a:r>
              <a:rPr lang="nl-NL" dirty="0"/>
              <a:t> Control, SQC</a:t>
            </a:r>
            <a:r>
              <a:rPr lang="nl-NL" dirty="0" smtClean="0"/>
              <a:t>):</a:t>
            </a:r>
          </a:p>
          <a:p>
            <a:pPr marL="717550" lvl="2"/>
            <a:r>
              <a:rPr lang="nl-NL" dirty="0" smtClean="0"/>
              <a:t>interne </a:t>
            </a:r>
            <a:r>
              <a:rPr lang="nl-NL" dirty="0"/>
              <a:t>kwaliteitscontrole (</a:t>
            </a:r>
            <a:r>
              <a:rPr lang="nl-NL" dirty="0" err="1"/>
              <a:t>Internal</a:t>
            </a:r>
            <a:r>
              <a:rPr lang="nl-NL" dirty="0"/>
              <a:t> </a:t>
            </a:r>
            <a:r>
              <a:rPr lang="nl-NL" dirty="0" err="1"/>
              <a:t>Quality</a:t>
            </a:r>
            <a:r>
              <a:rPr lang="nl-NL" dirty="0"/>
              <a:t> Control, </a:t>
            </a:r>
            <a:r>
              <a:rPr lang="nl-NL" dirty="0" smtClean="0"/>
              <a:t>IQC; </a:t>
            </a:r>
            <a:r>
              <a:rPr lang="nl-NL" dirty="0" err="1"/>
              <a:t>Patient-Based</a:t>
            </a:r>
            <a:r>
              <a:rPr lang="nl-NL" dirty="0"/>
              <a:t> Real-Time </a:t>
            </a:r>
            <a:r>
              <a:rPr lang="nl-NL" dirty="0" err="1"/>
              <a:t>Quality</a:t>
            </a:r>
            <a:r>
              <a:rPr lang="nl-NL" dirty="0"/>
              <a:t> Control, </a:t>
            </a:r>
            <a:r>
              <a:rPr lang="nl-NL" dirty="0" smtClean="0"/>
              <a:t>PBRTQC)</a:t>
            </a:r>
          </a:p>
          <a:p>
            <a:pPr marL="717550" lvl="2"/>
            <a:r>
              <a:rPr lang="nl-NL" dirty="0" smtClean="0"/>
              <a:t>externe </a:t>
            </a:r>
            <a:r>
              <a:rPr lang="nl-NL" dirty="0"/>
              <a:t>kwaliteitscontrole (</a:t>
            </a:r>
            <a:r>
              <a:rPr lang="nl-NL" dirty="0" err="1"/>
              <a:t>External</a:t>
            </a:r>
            <a:r>
              <a:rPr lang="nl-NL" dirty="0"/>
              <a:t> </a:t>
            </a:r>
            <a:r>
              <a:rPr lang="nl-NL" dirty="0" err="1"/>
              <a:t>Quality</a:t>
            </a:r>
            <a:r>
              <a:rPr lang="nl-NL" dirty="0"/>
              <a:t> Assessment, EQA</a:t>
            </a:r>
            <a:r>
              <a:rPr lang="nl-NL" dirty="0" smtClean="0"/>
              <a:t>)</a:t>
            </a:r>
            <a:endParaRPr lang="nl-NL" dirty="0"/>
          </a:p>
          <a:p>
            <a:endParaRPr lang="nl-NL" dirty="0" smtClean="0"/>
          </a:p>
          <a:p>
            <a:endParaRPr lang="nl-NL" dirty="0"/>
          </a:p>
        </p:txBody>
      </p:sp>
    </p:spTree>
    <p:extLst>
      <p:ext uri="{BB962C8B-B14F-4D97-AF65-F5344CB8AC3E}">
        <p14:creationId xmlns:p14="http://schemas.microsoft.com/office/powerpoint/2010/main" val="3850886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3999" y="229659"/>
            <a:ext cx="11506200" cy="714032"/>
          </a:xfrm>
        </p:spPr>
        <p:txBody>
          <a:bodyPr>
            <a:normAutofit fontScale="90000"/>
          </a:bodyPr>
          <a:lstStyle/>
          <a:p>
            <a:r>
              <a:rPr lang="nl-NL" dirty="0" smtClean="0"/>
              <a:t>Hoofdstuk 7 Theoretische achtergrond</a:t>
            </a:r>
            <a:br>
              <a:rPr lang="nl-NL" dirty="0" smtClean="0"/>
            </a:br>
            <a:r>
              <a:rPr lang="nl-NL" dirty="0" smtClean="0"/>
              <a:t>7.1 </a:t>
            </a:r>
            <a:r>
              <a:rPr lang="nl-NL" dirty="0" smtClean="0"/>
              <a:t>algemeen</a:t>
            </a:r>
            <a:endParaRPr lang="nl-NL" dirty="0"/>
          </a:p>
        </p:txBody>
      </p:sp>
      <p:sp>
        <p:nvSpPr>
          <p:cNvPr id="3" name="Tijdelijke aanduiding voor inhoud 2"/>
          <p:cNvSpPr>
            <a:spLocks noGrp="1"/>
          </p:cNvSpPr>
          <p:nvPr>
            <p:ph idx="1"/>
          </p:nvPr>
        </p:nvSpPr>
        <p:spPr>
          <a:xfrm>
            <a:off x="253999" y="1191733"/>
            <a:ext cx="11794068" cy="5385712"/>
          </a:xfrm>
          <a:solidFill>
            <a:schemeClr val="accent1">
              <a:lumMod val="20000"/>
              <a:lumOff val="80000"/>
            </a:schemeClr>
          </a:solidFill>
        </p:spPr>
        <p:txBody>
          <a:bodyPr>
            <a:normAutofit lnSpcReduction="10000"/>
          </a:bodyPr>
          <a:lstStyle/>
          <a:p>
            <a:r>
              <a:rPr lang="nl-NL" dirty="0" smtClean="0"/>
              <a:t>risico </a:t>
            </a:r>
            <a:r>
              <a:rPr lang="nl-NL" dirty="0"/>
              <a:t>op onjuiste testuitslagen </a:t>
            </a:r>
            <a:r>
              <a:rPr lang="nl-NL" dirty="0" smtClean="0"/>
              <a:t>ondervangen d.m.v. IQC </a:t>
            </a:r>
          </a:p>
          <a:p>
            <a:pPr lvl="1"/>
            <a:r>
              <a:rPr lang="nl-NL" dirty="0" smtClean="0"/>
              <a:t>kwaliteitscontrolemonsters </a:t>
            </a:r>
            <a:r>
              <a:rPr lang="nl-NL" dirty="0"/>
              <a:t>als surrogaat </a:t>
            </a:r>
            <a:r>
              <a:rPr lang="nl-NL" dirty="0" err="1" smtClean="0"/>
              <a:t>patiëntenmonsters</a:t>
            </a:r>
            <a:endParaRPr lang="nl-NL" dirty="0" smtClean="0"/>
          </a:p>
          <a:p>
            <a:pPr lvl="1"/>
            <a:r>
              <a:rPr lang="nl-NL" dirty="0" smtClean="0"/>
              <a:t>resultaten </a:t>
            </a:r>
            <a:r>
              <a:rPr lang="nl-NL" dirty="0"/>
              <a:t>worden getoetst aan </a:t>
            </a:r>
            <a:r>
              <a:rPr lang="nl-NL" dirty="0" smtClean="0"/>
              <a:t>vooraf </a:t>
            </a:r>
            <a:r>
              <a:rPr lang="nl-NL" dirty="0"/>
              <a:t>vastgestelde </a:t>
            </a:r>
            <a:r>
              <a:rPr lang="nl-NL" dirty="0" smtClean="0"/>
              <a:t>criteria</a:t>
            </a:r>
          </a:p>
          <a:p>
            <a:pPr lvl="1"/>
            <a:endParaRPr lang="nl-NL" dirty="0" smtClean="0"/>
          </a:p>
          <a:p>
            <a:r>
              <a:rPr lang="nl-NL" dirty="0" smtClean="0"/>
              <a:t>andere instrumenten:</a:t>
            </a:r>
          </a:p>
          <a:p>
            <a:pPr lvl="1"/>
            <a:r>
              <a:rPr lang="nl-NL" dirty="0" smtClean="0"/>
              <a:t>lopende </a:t>
            </a:r>
            <a:r>
              <a:rPr lang="nl-NL" dirty="0" err="1" smtClean="0"/>
              <a:t>patiëntengemiddelden</a:t>
            </a:r>
            <a:endParaRPr lang="nl-NL" dirty="0" smtClean="0"/>
          </a:p>
          <a:p>
            <a:pPr lvl="1"/>
            <a:r>
              <a:rPr lang="nl-NL" dirty="0" smtClean="0"/>
              <a:t>analyzeralarmeringen afwijkingen </a:t>
            </a:r>
            <a:r>
              <a:rPr lang="nl-NL" dirty="0"/>
              <a:t>van apparatuur, methode, monster of </a:t>
            </a:r>
            <a:r>
              <a:rPr lang="nl-NL" dirty="0" smtClean="0"/>
              <a:t>resultaat</a:t>
            </a:r>
          </a:p>
          <a:p>
            <a:pPr lvl="1"/>
            <a:r>
              <a:rPr lang="nl-NL" dirty="0" smtClean="0"/>
              <a:t>technische </a:t>
            </a:r>
            <a:r>
              <a:rPr lang="nl-NL" dirty="0"/>
              <a:t>vrijgave </a:t>
            </a:r>
            <a:r>
              <a:rPr lang="nl-NL" dirty="0" smtClean="0"/>
              <a:t>(controles </a:t>
            </a:r>
            <a:r>
              <a:rPr lang="nl-NL" dirty="0"/>
              <a:t>(beslisgrenzen, delta of multivariabel</a:t>
            </a:r>
            <a:r>
              <a:rPr lang="nl-NL" dirty="0" smtClean="0"/>
              <a:t>))</a:t>
            </a:r>
          </a:p>
          <a:p>
            <a:pPr lvl="1"/>
            <a:endParaRPr lang="nl-NL" dirty="0" smtClean="0"/>
          </a:p>
          <a:p>
            <a:r>
              <a:rPr lang="nl-NL" dirty="0" smtClean="0"/>
              <a:t>ook bij interne QC restrisico </a:t>
            </a:r>
            <a:r>
              <a:rPr lang="nl-NL" dirty="0"/>
              <a:t>op onjuiste </a:t>
            </a:r>
            <a:r>
              <a:rPr lang="nl-NL" dirty="0" smtClean="0"/>
              <a:t>resultaten</a:t>
            </a:r>
          </a:p>
          <a:p>
            <a:pPr lvl="1"/>
            <a:r>
              <a:rPr lang="nl-NL" dirty="0" smtClean="0"/>
              <a:t>restrisico afhankelijk </a:t>
            </a:r>
            <a:r>
              <a:rPr lang="nl-NL" dirty="0"/>
              <a:t>van </a:t>
            </a:r>
            <a:r>
              <a:rPr lang="nl-NL" dirty="0" smtClean="0"/>
              <a:t>inrichting IQC en laboratoriumorganisatie </a:t>
            </a:r>
            <a:r>
              <a:rPr lang="nl-NL" dirty="0"/>
              <a:t>(logistiek, aantal analyzers en locaties</a:t>
            </a:r>
            <a:r>
              <a:rPr lang="nl-NL" dirty="0" smtClean="0"/>
              <a:t>)</a:t>
            </a:r>
          </a:p>
          <a:p>
            <a:endParaRPr lang="nl-NL" dirty="0" smtClean="0"/>
          </a:p>
          <a:p>
            <a:r>
              <a:rPr lang="nl-NL" dirty="0" smtClean="0"/>
              <a:t>verdere </a:t>
            </a:r>
            <a:r>
              <a:rPr lang="nl-NL" dirty="0"/>
              <a:t>reductie van </a:t>
            </a:r>
            <a:r>
              <a:rPr lang="nl-NL" dirty="0" smtClean="0"/>
              <a:t>restrisico o.a. afhankelijk van EQA</a:t>
            </a:r>
          </a:p>
          <a:p>
            <a:pPr lvl="1"/>
            <a:r>
              <a:rPr lang="nl-NL" dirty="0" smtClean="0"/>
              <a:t>optimale </a:t>
            </a:r>
            <a:r>
              <a:rPr lang="nl-NL" dirty="0"/>
              <a:t>wijze </a:t>
            </a:r>
            <a:r>
              <a:rPr lang="nl-NL" dirty="0" smtClean="0"/>
              <a:t>deelname en </a:t>
            </a:r>
            <a:r>
              <a:rPr lang="nl-NL" dirty="0"/>
              <a:t>interpretatie </a:t>
            </a:r>
            <a:r>
              <a:rPr lang="nl-NL" dirty="0" smtClean="0"/>
              <a:t>EQA </a:t>
            </a:r>
            <a:r>
              <a:rPr lang="nl-NL" dirty="0"/>
              <a:t>afhankelijk van </a:t>
            </a:r>
            <a:r>
              <a:rPr lang="nl-NL" dirty="0" smtClean="0"/>
              <a:t>inrichting IQC</a:t>
            </a:r>
          </a:p>
          <a:p>
            <a:pPr lvl="1"/>
            <a:r>
              <a:rPr lang="nl-NL" dirty="0" smtClean="0"/>
              <a:t>EQA buiten scope leidraad</a:t>
            </a:r>
          </a:p>
          <a:p>
            <a:endParaRPr lang="nl-NL" dirty="0"/>
          </a:p>
        </p:txBody>
      </p:sp>
    </p:spTree>
    <p:extLst>
      <p:ext uri="{BB962C8B-B14F-4D97-AF65-F5344CB8AC3E}">
        <p14:creationId xmlns:p14="http://schemas.microsoft.com/office/powerpoint/2010/main" val="410175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2363788" y="134938"/>
            <a:ext cx="7620000" cy="762000"/>
          </a:xfrm>
          <a:ln/>
        </p:spPr>
        <p:txBody>
          <a:bodyPr/>
          <a:lstStyle/>
          <a:p>
            <a: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pPr>
            <a:r>
              <a:rPr lang="nl-NL" altLang="nl-NL" dirty="0"/>
              <a:t>Kwaliteitscontrole laboratorium</a:t>
            </a:r>
          </a:p>
        </p:txBody>
      </p:sp>
      <p:sp>
        <p:nvSpPr>
          <p:cNvPr id="31746" name="Rectangle 2"/>
          <p:cNvSpPr>
            <a:spLocks noGrp="1" noChangeArrowheads="1"/>
          </p:cNvSpPr>
          <p:nvPr>
            <p:ph type="body" idx="4294967295"/>
          </p:nvPr>
        </p:nvSpPr>
        <p:spPr>
          <a:xfrm>
            <a:off x="2363788" y="1106921"/>
            <a:ext cx="2836718" cy="4638271"/>
          </a:xfrm>
          <a:solidFill>
            <a:schemeClr val="bg1">
              <a:lumMod val="95000"/>
            </a:schemeClr>
          </a:solidFill>
          <a:ln/>
        </p:spPr>
        <p:txBody>
          <a:bodyPr/>
          <a:lstStyle/>
          <a:p>
            <a:pPr marL="341313" indent="-341313">
              <a:buClr>
                <a:srgbClr val="101463"/>
              </a:buClr>
              <a:buSzPct val="120000"/>
              <a:buFont typeface="Arial" charset="0"/>
              <a:buChar cha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t>specificaties</a:t>
            </a:r>
          </a:p>
          <a:p>
            <a:pPr marL="341313" indent="-341313">
              <a:buClr>
                <a:srgbClr val="101463"/>
              </a:buClr>
              <a:buSzPct val="120000"/>
              <a:buFont typeface="Arial" charset="0"/>
              <a:buChar cha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t>ingrediënten</a:t>
            </a:r>
          </a:p>
          <a:p>
            <a:pPr marL="341313" indent="-341313">
              <a:buClr>
                <a:srgbClr val="101463"/>
              </a:buClr>
              <a:buSzPct val="120000"/>
              <a:buFont typeface="Arial" charset="0"/>
              <a:buChar cha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t>productiemiddelen</a:t>
            </a:r>
          </a:p>
          <a:p>
            <a:pPr marL="341313" indent="-341313">
              <a:buClr>
                <a:srgbClr val="101463"/>
              </a:buClr>
              <a:buSzPct val="120000"/>
              <a:buFont typeface="Arial" charset="0"/>
              <a:buChar cha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t>vakmanschap</a:t>
            </a:r>
          </a:p>
          <a:p>
            <a:pPr marL="341313" indent="-341313">
              <a:buClr>
                <a:srgbClr val="101463"/>
              </a:buClr>
              <a:buSzPct val="120000"/>
              <a:buFont typeface="Arial" charset="0"/>
              <a:buChar cha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t>werkwijze</a:t>
            </a:r>
          </a:p>
          <a:p>
            <a:pPr marL="341313" indent="-341313">
              <a:buClr>
                <a:srgbClr val="101463"/>
              </a:buClr>
              <a:buSzPct val="120000"/>
              <a:buFont typeface="Arial" charset="0"/>
              <a:buChar cha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i="1" dirty="0" err="1"/>
              <a:t>inline</a:t>
            </a:r>
            <a:r>
              <a:rPr lang="nl-NL" altLang="nl-NL" sz="2000" dirty="0"/>
              <a:t> controle</a:t>
            </a:r>
          </a:p>
          <a:p>
            <a:pPr marL="341313" indent="-341313">
              <a:buClr>
                <a:srgbClr val="101463"/>
              </a:buClr>
              <a:buSzPct val="120000"/>
              <a:buFont typeface="Arial" charset="0"/>
              <a:buChar cha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b="1" dirty="0"/>
              <a:t>steekproef</a:t>
            </a:r>
          </a:p>
          <a:p>
            <a:pPr marL="341313" indent="-341313">
              <a:buClr>
                <a:srgbClr val="101463"/>
              </a:buClr>
              <a:buSzPct val="120000"/>
              <a:buFont typeface="Arial" charset="0"/>
              <a:buChar cha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t>eindproduct</a:t>
            </a:r>
          </a:p>
          <a:p>
            <a:pPr marL="341313" indent="-341313">
              <a:buClr>
                <a:srgbClr val="101463"/>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endParaRPr lang="nl-NL" altLang="nl-NL" sz="2000" dirty="0"/>
          </a:p>
        </p:txBody>
      </p:sp>
      <p:sp>
        <p:nvSpPr>
          <p:cNvPr id="31747" name="Rectangle 3"/>
          <p:cNvSpPr>
            <a:spLocks noGrp="1" noChangeArrowheads="1"/>
          </p:cNvSpPr>
          <p:nvPr>
            <p:ph type="body" idx="4294967295"/>
          </p:nvPr>
        </p:nvSpPr>
        <p:spPr>
          <a:xfrm>
            <a:off x="5964383" y="1106920"/>
            <a:ext cx="3543300" cy="4638272"/>
          </a:xfrm>
          <a:solidFill>
            <a:schemeClr val="accent1">
              <a:lumMod val="20000"/>
              <a:lumOff val="80000"/>
            </a:schemeClr>
          </a:solidFill>
          <a:ln/>
        </p:spPr>
        <p:txBody>
          <a:bodyPr/>
          <a:lstStyle/>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solidFill>
                  <a:srgbClr val="0070C0"/>
                </a:solidFill>
              </a:rPr>
              <a:t>keuze methode</a:t>
            </a:r>
          </a:p>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solidFill>
                  <a:srgbClr val="0070C0"/>
                </a:solidFill>
              </a:rPr>
              <a:t>reagentia</a:t>
            </a:r>
          </a:p>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solidFill>
                  <a:srgbClr val="0070C0"/>
                </a:solidFill>
              </a:rPr>
              <a:t>apparatuur, onderhoud</a:t>
            </a:r>
          </a:p>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solidFill>
                  <a:srgbClr val="0070C0"/>
                </a:solidFill>
              </a:rPr>
              <a:t>inwerken, ervaring</a:t>
            </a:r>
          </a:p>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solidFill>
                  <a:srgbClr val="0070C0"/>
                </a:solidFill>
              </a:rPr>
              <a:t>SOP</a:t>
            </a:r>
          </a:p>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solidFill>
                  <a:srgbClr val="0070C0"/>
                </a:solidFill>
              </a:rPr>
              <a:t>aandacht,  </a:t>
            </a:r>
            <a:r>
              <a:rPr lang="nl-NL" altLang="nl-NL" sz="2000" dirty="0" err="1">
                <a:solidFill>
                  <a:srgbClr val="0070C0"/>
                </a:solidFill>
              </a:rPr>
              <a:t>patiëntengemiddelde</a:t>
            </a:r>
            <a:endParaRPr lang="nl-NL" altLang="nl-NL" sz="2000" dirty="0">
              <a:solidFill>
                <a:srgbClr val="0070C0"/>
              </a:solidFill>
            </a:endParaRPr>
          </a:p>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b="1" dirty="0">
                <a:solidFill>
                  <a:srgbClr val="0070C0"/>
                </a:solidFill>
              </a:rPr>
              <a:t>interne / externe QC</a:t>
            </a:r>
          </a:p>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r>
              <a:rPr lang="nl-NL" altLang="nl-NL" sz="2000" dirty="0">
                <a:solidFill>
                  <a:srgbClr val="0070C0"/>
                </a:solidFill>
              </a:rPr>
              <a:t>rapportage</a:t>
            </a:r>
          </a:p>
          <a:p>
            <a:pPr marL="341313" indent="-341313">
              <a:buClr>
                <a:srgbClr val="FC0214"/>
              </a:buClr>
              <a:buSzPct val="120000"/>
              <a:buNone/>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pPr>
            <a:endParaRPr lang="nl-NL" altLang="nl-NL" sz="2000" dirty="0">
              <a:solidFill>
                <a:srgbClr val="FC0214"/>
              </a:solidFill>
            </a:endParaRPr>
          </a:p>
        </p:txBody>
      </p:sp>
    </p:spTree>
    <p:extLst>
      <p:ext uri="{BB962C8B-B14F-4D97-AF65-F5344CB8AC3E}">
        <p14:creationId xmlns:p14="http://schemas.microsoft.com/office/powerpoint/2010/main" val="209799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7933" y="136141"/>
            <a:ext cx="11506200" cy="1069204"/>
          </a:xfrm>
          <a:solidFill>
            <a:schemeClr val="tx2">
              <a:lumMod val="20000"/>
              <a:lumOff val="80000"/>
            </a:schemeClr>
          </a:solidFill>
        </p:spPr>
        <p:txBody>
          <a:bodyPr>
            <a:normAutofit/>
          </a:bodyPr>
          <a:lstStyle/>
          <a:p>
            <a:pPr>
              <a:lnSpc>
                <a:spcPct val="150000"/>
              </a:lnSpc>
            </a:pPr>
            <a:r>
              <a:rPr lang="nl-NL" dirty="0" smtClean="0"/>
              <a:t>Leidraad interne kwaliteitscontrole</a:t>
            </a:r>
            <a:endParaRPr lang="nl-NL" sz="2200" dirty="0"/>
          </a:p>
        </p:txBody>
      </p:sp>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t>Leidraad</a:t>
            </a:r>
          </a:p>
          <a:p>
            <a:pPr lvl="1"/>
            <a:r>
              <a:rPr lang="nl-NL" dirty="0" smtClean="0"/>
              <a:t>Belangrijkste onderwerpen</a:t>
            </a:r>
          </a:p>
          <a:p>
            <a:pPr lvl="1"/>
            <a:r>
              <a:rPr lang="nl-NL" dirty="0" smtClean="0"/>
              <a:t>Stroomschema</a:t>
            </a:r>
          </a:p>
          <a:p>
            <a:pPr lvl="1"/>
            <a:r>
              <a:rPr lang="nl-NL" dirty="0" smtClean="0"/>
              <a:t>Aanbevelingen</a:t>
            </a:r>
          </a:p>
          <a:p>
            <a:endParaRPr lang="nl-NL" dirty="0" smtClean="0"/>
          </a:p>
          <a:p>
            <a:r>
              <a:rPr lang="nl-NL" dirty="0" smtClean="0"/>
              <a:t>Inleiding QC</a:t>
            </a:r>
          </a:p>
          <a:p>
            <a:r>
              <a:rPr lang="nl-NL" dirty="0" smtClean="0"/>
              <a:t>Analytische Prestatie Specificatie (APS)</a:t>
            </a:r>
          </a:p>
          <a:p>
            <a:r>
              <a:rPr lang="nl-NL" dirty="0" smtClean="0"/>
              <a:t>Total Error of Meetonzekerheid</a:t>
            </a:r>
          </a:p>
          <a:p>
            <a:r>
              <a:rPr lang="nl-NL" dirty="0" smtClean="0"/>
              <a:t>Virtuele analyzer</a:t>
            </a:r>
          </a:p>
          <a:p>
            <a:r>
              <a:rPr lang="nl-NL" dirty="0" smtClean="0"/>
              <a:t>Westgard QC</a:t>
            </a:r>
          </a:p>
          <a:p>
            <a:r>
              <a:rPr lang="nl-NL" dirty="0" smtClean="0"/>
              <a:t>Six Sigma</a:t>
            </a:r>
          </a:p>
          <a:p>
            <a:r>
              <a:rPr lang="nl-NL" dirty="0" smtClean="0"/>
              <a:t>PBRTQC (Voortschrijdend gemiddelde)</a:t>
            </a:r>
          </a:p>
          <a:p>
            <a:endParaRPr lang="nl-NL" dirty="0"/>
          </a:p>
        </p:txBody>
      </p:sp>
    </p:spTree>
    <p:extLst>
      <p:ext uri="{BB962C8B-B14F-4D97-AF65-F5344CB8AC3E}">
        <p14:creationId xmlns:p14="http://schemas.microsoft.com/office/powerpoint/2010/main" val="1293443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3071813" y="1341438"/>
            <a:ext cx="5713412" cy="3613150"/>
            <a:chOff x="975" y="845"/>
            <a:chExt cx="3599" cy="2276"/>
          </a:xfrm>
        </p:grpSpPr>
        <p:sp>
          <p:nvSpPr>
            <p:cNvPr id="55299" name="Rectangle 3"/>
            <p:cNvSpPr>
              <a:spLocks noChangeArrowheads="1"/>
            </p:cNvSpPr>
            <p:nvPr/>
          </p:nvSpPr>
          <p:spPr bwMode="auto">
            <a:xfrm>
              <a:off x="3328" y="1288"/>
              <a:ext cx="1051" cy="315"/>
            </a:xfrm>
            <a:prstGeom prst="rect">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ctr">
                <a:buClrTx/>
                <a:buFontTx/>
                <a:buNone/>
              </a:pPr>
              <a:r>
                <a:rPr lang="nl-NL" altLang="nl-NL" sz="1600">
                  <a:solidFill>
                    <a:srgbClr val="000000"/>
                  </a:solidFill>
                </a:rPr>
                <a:t>Kwaliteitsbeleid</a:t>
              </a:r>
            </a:p>
          </p:txBody>
        </p:sp>
        <p:sp>
          <p:nvSpPr>
            <p:cNvPr id="55300" name="Freeform 4"/>
            <p:cNvSpPr>
              <a:spLocks noChangeArrowheads="1"/>
            </p:cNvSpPr>
            <p:nvPr/>
          </p:nvSpPr>
          <p:spPr bwMode="auto">
            <a:xfrm>
              <a:off x="1693" y="1066"/>
              <a:ext cx="856" cy="72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3177 w 21600"/>
                <a:gd name="T13" fmla="*/ 3164 h 21600"/>
                <a:gd name="T14" fmla="*/ 18423 w 21600"/>
                <a:gd name="T15" fmla="*/ 18436 h 21600"/>
              </a:gdLst>
              <a:ahLst/>
              <a:cxnLst>
                <a:cxn ang="0">
                  <a:pos x="T0" y="T1"/>
                </a:cxn>
                <a:cxn ang="0">
                  <a:pos x="T2" y="T3"/>
                </a:cxn>
                <a:cxn ang="0">
                  <a:pos x="T4" y="T5"/>
                </a:cxn>
                <a:cxn ang="0">
                  <a:pos x="T6" y="T7"/>
                </a:cxn>
                <a:cxn ang="0">
                  <a:pos x="T8" y="T9"/>
                </a:cxn>
                <a:cxn ang="0">
                  <a:pos x="T10" y="T11"/>
                </a:cxn>
              </a:cxnLst>
              <a:rect l="T12" t="T13" r="T14" b="T15"/>
              <a:pathLst>
                <a:path w="21600" h="21600">
                  <a:moveTo>
                    <a:pt x="8223" y="2857"/>
                  </a:moveTo>
                  <a:cubicBezTo>
                    <a:pt x="5680" y="3682"/>
                    <a:pt x="3687" y="5674"/>
                    <a:pt x="2859" y="8215"/>
                  </a:cubicBezTo>
                  <a:lnTo>
                    <a:pt x="530" y="7457"/>
                  </a:lnTo>
                  <a:cubicBezTo>
                    <a:pt x="1600" y="4170"/>
                    <a:pt x="4178" y="1593"/>
                    <a:pt x="7467" y="527"/>
                  </a:cubicBezTo>
                  <a:lnTo>
                    <a:pt x="6633" y="-2042"/>
                  </a:lnTo>
                  <a:lnTo>
                    <a:pt x="11578" y="481"/>
                  </a:lnTo>
                  <a:lnTo>
                    <a:pt x="9056" y="5425"/>
                  </a:lnTo>
                  <a:lnTo>
                    <a:pt x="8223" y="2857"/>
                  </a:lnTo>
                  <a:close/>
                </a:path>
              </a:pathLst>
            </a:cu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55301" name="Rectangle 5"/>
            <p:cNvSpPr>
              <a:spLocks noChangeArrowheads="1"/>
            </p:cNvSpPr>
            <p:nvPr/>
          </p:nvSpPr>
          <p:spPr bwMode="auto">
            <a:xfrm>
              <a:off x="2239" y="845"/>
              <a:ext cx="1091" cy="315"/>
            </a:xfrm>
            <a:prstGeom prst="rect">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ctr">
                <a:buClrTx/>
                <a:buFontTx/>
                <a:buNone/>
              </a:pPr>
              <a:r>
                <a:rPr lang="nl-NL" altLang="nl-NL" sz="1600">
                  <a:solidFill>
                    <a:srgbClr val="000000"/>
                  </a:solidFill>
                </a:rPr>
                <a:t>Kwaliteitsdoelen</a:t>
              </a:r>
            </a:p>
          </p:txBody>
        </p:sp>
        <p:sp>
          <p:nvSpPr>
            <p:cNvPr id="55302" name="Rectangle 6"/>
            <p:cNvSpPr>
              <a:spLocks noChangeArrowheads="1"/>
            </p:cNvSpPr>
            <p:nvPr/>
          </p:nvSpPr>
          <p:spPr bwMode="auto">
            <a:xfrm>
              <a:off x="975" y="1446"/>
              <a:ext cx="1380" cy="315"/>
            </a:xfrm>
            <a:prstGeom prst="rect">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ctr">
                <a:buClrTx/>
                <a:buFontTx/>
                <a:buNone/>
              </a:pPr>
              <a:r>
                <a:rPr lang="nl-NL" altLang="nl-NL" sz="1600">
                  <a:solidFill>
                    <a:srgbClr val="000000"/>
                  </a:solidFill>
                </a:rPr>
                <a:t>Kwaliteitsverbetering</a:t>
              </a:r>
            </a:p>
          </p:txBody>
        </p:sp>
        <p:sp>
          <p:nvSpPr>
            <p:cNvPr id="55303" name="Rectangle 7"/>
            <p:cNvSpPr>
              <a:spLocks noChangeArrowheads="1"/>
            </p:cNvSpPr>
            <p:nvPr/>
          </p:nvSpPr>
          <p:spPr bwMode="auto">
            <a:xfrm>
              <a:off x="1186" y="2329"/>
              <a:ext cx="1206" cy="315"/>
            </a:xfrm>
            <a:prstGeom prst="rect">
              <a:avLst/>
            </a:prstGeom>
            <a:solidFill>
              <a:srgbClr val="FFD32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ctr">
                <a:buClrTx/>
                <a:buFontTx/>
                <a:buNone/>
              </a:pPr>
              <a:r>
                <a:rPr lang="nl-NL" altLang="nl-NL" sz="1600">
                  <a:solidFill>
                    <a:srgbClr val="000000"/>
                  </a:solidFill>
                </a:rPr>
                <a:t>Vaststellen </a:t>
              </a:r>
            </a:p>
            <a:p>
              <a:pPr algn="ctr">
                <a:buClrTx/>
                <a:buFontTx/>
                <a:buNone/>
              </a:pPr>
              <a:r>
                <a:rPr lang="nl-NL" altLang="nl-NL" sz="1600">
                  <a:solidFill>
                    <a:srgbClr val="000000"/>
                  </a:solidFill>
                </a:rPr>
                <a:t>kwaliteitsniveau</a:t>
              </a:r>
            </a:p>
          </p:txBody>
        </p:sp>
        <p:sp>
          <p:nvSpPr>
            <p:cNvPr id="55304" name="Rectangle 8"/>
            <p:cNvSpPr>
              <a:spLocks noChangeArrowheads="1"/>
            </p:cNvSpPr>
            <p:nvPr/>
          </p:nvSpPr>
          <p:spPr bwMode="auto">
            <a:xfrm>
              <a:off x="3357" y="2044"/>
              <a:ext cx="1217" cy="315"/>
            </a:xfrm>
            <a:prstGeom prst="rect">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ctr">
                <a:buClrTx/>
                <a:buFontTx/>
                <a:buNone/>
              </a:pPr>
              <a:r>
                <a:rPr lang="nl-NL" altLang="nl-NL" sz="1600">
                  <a:solidFill>
                    <a:srgbClr val="000000"/>
                  </a:solidFill>
                </a:rPr>
                <a:t>Kwaliteitssysteem</a:t>
              </a:r>
            </a:p>
          </p:txBody>
        </p:sp>
        <p:sp>
          <p:nvSpPr>
            <p:cNvPr id="55305" name="Rectangle 9"/>
            <p:cNvSpPr>
              <a:spLocks noChangeArrowheads="1"/>
            </p:cNvSpPr>
            <p:nvPr/>
          </p:nvSpPr>
          <p:spPr bwMode="auto">
            <a:xfrm>
              <a:off x="2563" y="2806"/>
              <a:ext cx="1175" cy="315"/>
            </a:xfrm>
            <a:prstGeom prst="rect">
              <a:avLst/>
            </a:prstGeom>
            <a:solidFill>
              <a:srgbClr val="FFD32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ctr">
                <a:buClrTx/>
                <a:buFontTx/>
                <a:buNone/>
              </a:pPr>
              <a:r>
                <a:rPr lang="nl-NL" altLang="nl-NL" sz="1600">
                  <a:solidFill>
                    <a:srgbClr val="000000"/>
                  </a:solidFill>
                </a:rPr>
                <a:t>Kwaliteitscontrole</a:t>
              </a:r>
            </a:p>
          </p:txBody>
        </p:sp>
        <p:sp>
          <p:nvSpPr>
            <p:cNvPr id="55306" name="Freeform 10"/>
            <p:cNvSpPr>
              <a:spLocks noChangeArrowheads="1"/>
            </p:cNvSpPr>
            <p:nvPr/>
          </p:nvSpPr>
          <p:spPr bwMode="auto">
            <a:xfrm>
              <a:off x="3368" y="1540"/>
              <a:ext cx="856" cy="7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3177 w 21600"/>
                <a:gd name="T13" fmla="*/ 3160 h 21600"/>
                <a:gd name="T14" fmla="*/ 18423 w 21600"/>
                <a:gd name="T15" fmla="*/ 18440 h 21600"/>
              </a:gdLst>
              <a:ahLst/>
              <a:cxnLst>
                <a:cxn ang="0">
                  <a:pos x="T0" y="T1"/>
                </a:cxn>
                <a:cxn ang="0">
                  <a:pos x="T2" y="T3"/>
                </a:cxn>
                <a:cxn ang="0">
                  <a:pos x="T4" y="T5"/>
                </a:cxn>
                <a:cxn ang="0">
                  <a:pos x="T6" y="T7"/>
                </a:cxn>
                <a:cxn ang="0">
                  <a:pos x="T8" y="T9"/>
                </a:cxn>
                <a:cxn ang="0">
                  <a:pos x="T10" y="T11"/>
                </a:cxn>
              </a:cxnLst>
              <a:rect l="T12" t="T13" r="T14" b="T15"/>
              <a:pathLst>
                <a:path w="21600" h="21600">
                  <a:moveTo>
                    <a:pt x="18715" y="10252"/>
                  </a:moveTo>
                  <a:cubicBezTo>
                    <a:pt x="18597" y="8559"/>
                    <a:pt x="17941" y="6949"/>
                    <a:pt x="16842" y="5657"/>
                  </a:cubicBezTo>
                  <a:lnTo>
                    <a:pt x="19024" y="3800"/>
                  </a:lnTo>
                  <a:cubicBezTo>
                    <a:pt x="20521" y="5558"/>
                    <a:pt x="21414" y="7750"/>
                    <a:pt x="21574" y="10054"/>
                  </a:cubicBezTo>
                  <a:lnTo>
                    <a:pt x="24267" y="9867"/>
                  </a:lnTo>
                  <a:lnTo>
                    <a:pt x="20429" y="14276"/>
                  </a:lnTo>
                  <a:lnTo>
                    <a:pt x="16021" y="10438"/>
                  </a:lnTo>
                  <a:lnTo>
                    <a:pt x="18715" y="10252"/>
                  </a:lnTo>
                  <a:close/>
                </a:path>
              </a:pathLst>
            </a:cu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55307" name="Freeform 11"/>
            <p:cNvSpPr>
              <a:spLocks noChangeArrowheads="1"/>
            </p:cNvSpPr>
            <p:nvPr/>
          </p:nvSpPr>
          <p:spPr bwMode="auto">
            <a:xfrm>
              <a:off x="3250" y="2171"/>
              <a:ext cx="856" cy="7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3177 w 21600"/>
                <a:gd name="T13" fmla="*/ 3183 h 21600"/>
                <a:gd name="T14" fmla="*/ 18423 w 21600"/>
                <a:gd name="T15" fmla="*/ 18417 h 21600"/>
              </a:gdLst>
              <a:ahLst/>
              <a:cxnLst>
                <a:cxn ang="0">
                  <a:pos x="T0" y="T1"/>
                </a:cxn>
                <a:cxn ang="0">
                  <a:pos x="T2" y="T3"/>
                </a:cxn>
                <a:cxn ang="0">
                  <a:pos x="T4" y="T5"/>
                </a:cxn>
                <a:cxn ang="0">
                  <a:pos x="T6" y="T7"/>
                </a:cxn>
                <a:cxn ang="0">
                  <a:pos x="T8" y="T9"/>
                </a:cxn>
                <a:cxn ang="0">
                  <a:pos x="T10" y="T11"/>
                </a:cxn>
              </a:cxnLst>
              <a:rect l="T12" t="T13" r="T14" b="T15"/>
              <a:pathLst>
                <a:path w="21600" h="21600">
                  <a:moveTo>
                    <a:pt x="15524" y="16590"/>
                  </a:moveTo>
                  <a:cubicBezTo>
                    <a:pt x="17264" y="15171"/>
                    <a:pt x="18274" y="13045"/>
                    <a:pt x="18274" y="10800"/>
                  </a:cubicBezTo>
                  <a:cubicBezTo>
                    <a:pt x="18274" y="10465"/>
                    <a:pt x="18251" y="10130"/>
                    <a:pt x="18206" y="9798"/>
                  </a:cubicBezTo>
                  <a:lnTo>
                    <a:pt x="21502" y="9353"/>
                  </a:lnTo>
                  <a:cubicBezTo>
                    <a:pt x="21567" y="9832"/>
                    <a:pt x="21600" y="10316"/>
                    <a:pt x="21600" y="10800"/>
                  </a:cubicBezTo>
                  <a:cubicBezTo>
                    <a:pt x="21600" y="14044"/>
                    <a:pt x="20141" y="17116"/>
                    <a:pt x="17627" y="19168"/>
                  </a:cubicBezTo>
                  <a:lnTo>
                    <a:pt x="19334" y="21260"/>
                  </a:lnTo>
                  <a:lnTo>
                    <a:pt x="13195" y="20637"/>
                  </a:lnTo>
                  <a:lnTo>
                    <a:pt x="13818" y="14498"/>
                  </a:lnTo>
                  <a:lnTo>
                    <a:pt x="15524" y="16590"/>
                  </a:lnTo>
                  <a:close/>
                </a:path>
              </a:pathLst>
            </a:cu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55308" name="Freeform 12"/>
            <p:cNvSpPr>
              <a:spLocks noChangeArrowheads="1"/>
            </p:cNvSpPr>
            <p:nvPr/>
          </p:nvSpPr>
          <p:spPr bwMode="auto">
            <a:xfrm>
              <a:off x="1459" y="1667"/>
              <a:ext cx="856" cy="7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3177 w 21600"/>
                <a:gd name="T13" fmla="*/ 3160 h 21600"/>
                <a:gd name="T14" fmla="*/ 18423 w 21600"/>
                <a:gd name="T15" fmla="*/ 18440 h 21600"/>
              </a:gdLst>
              <a:ahLst/>
              <a:cxnLst>
                <a:cxn ang="0">
                  <a:pos x="T0" y="T1"/>
                </a:cxn>
                <a:cxn ang="0">
                  <a:pos x="T2" y="T3"/>
                </a:cxn>
                <a:cxn ang="0">
                  <a:pos x="T4" y="T5"/>
                </a:cxn>
                <a:cxn ang="0">
                  <a:pos x="T6" y="T7"/>
                </a:cxn>
                <a:cxn ang="0">
                  <a:pos x="T8" y="T9"/>
                </a:cxn>
                <a:cxn ang="0">
                  <a:pos x="T10" y="T11"/>
                </a:cxn>
              </a:cxnLst>
              <a:rect l="T12" t="T13" r="T14" b="T15"/>
              <a:pathLst>
                <a:path w="21600" h="21600">
                  <a:moveTo>
                    <a:pt x="3252" y="9078"/>
                  </a:moveTo>
                  <a:cubicBezTo>
                    <a:pt x="3124" y="9643"/>
                    <a:pt x="3059" y="10220"/>
                    <a:pt x="3059" y="10799"/>
                  </a:cubicBezTo>
                  <a:cubicBezTo>
                    <a:pt x="3058" y="12233"/>
                    <a:pt x="3457" y="13639"/>
                    <a:pt x="4209" y="14859"/>
                  </a:cubicBezTo>
                  <a:lnTo>
                    <a:pt x="1604" y="16464"/>
                  </a:lnTo>
                  <a:cubicBezTo>
                    <a:pt x="555" y="14761"/>
                    <a:pt x="0" y="12800"/>
                    <a:pt x="0" y="10800"/>
                  </a:cubicBezTo>
                  <a:cubicBezTo>
                    <a:pt x="-1" y="9991"/>
                    <a:pt x="90" y="9185"/>
                    <a:pt x="270" y="8397"/>
                  </a:cubicBezTo>
                  <a:lnTo>
                    <a:pt x="-2362" y="7797"/>
                  </a:lnTo>
                  <a:lnTo>
                    <a:pt x="2702" y="4613"/>
                  </a:lnTo>
                  <a:lnTo>
                    <a:pt x="5885" y="9678"/>
                  </a:lnTo>
                  <a:lnTo>
                    <a:pt x="3252" y="9078"/>
                  </a:lnTo>
                  <a:close/>
                </a:path>
              </a:pathLst>
            </a:cu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55309" name="Freeform 13"/>
            <p:cNvSpPr>
              <a:spLocks noChangeArrowheads="1"/>
            </p:cNvSpPr>
            <p:nvPr/>
          </p:nvSpPr>
          <p:spPr bwMode="auto">
            <a:xfrm>
              <a:off x="1965" y="2329"/>
              <a:ext cx="856" cy="7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3177 w 21600"/>
                <a:gd name="T13" fmla="*/ 3160 h 21600"/>
                <a:gd name="T14" fmla="*/ 18423 w 21600"/>
                <a:gd name="T15" fmla="*/ 18440 h 21600"/>
              </a:gdLst>
              <a:ahLst/>
              <a:cxnLst>
                <a:cxn ang="0">
                  <a:pos x="T0" y="T1"/>
                </a:cxn>
                <a:cxn ang="0">
                  <a:pos x="T2" y="T3"/>
                </a:cxn>
                <a:cxn ang="0">
                  <a:pos x="T4" y="T5"/>
                </a:cxn>
                <a:cxn ang="0">
                  <a:pos x="T6" y="T7"/>
                </a:cxn>
                <a:cxn ang="0">
                  <a:pos x="T8" y="T9"/>
                </a:cxn>
                <a:cxn ang="0">
                  <a:pos x="T10" y="T11"/>
                </a:cxn>
              </a:cxnLst>
              <a:rect l="T12" t="T13" r="T14" b="T15"/>
              <a:pathLst>
                <a:path w="21600" h="21600">
                  <a:moveTo>
                    <a:pt x="4480" y="15651"/>
                  </a:moveTo>
                  <a:cubicBezTo>
                    <a:pt x="5988" y="17615"/>
                    <a:pt x="8323" y="18767"/>
                    <a:pt x="10800" y="18767"/>
                  </a:cubicBezTo>
                  <a:cubicBezTo>
                    <a:pt x="11358" y="18766"/>
                    <a:pt x="11915" y="18708"/>
                    <a:pt x="12462" y="18591"/>
                  </a:cubicBezTo>
                  <a:lnTo>
                    <a:pt x="13053" y="21362"/>
                  </a:lnTo>
                  <a:cubicBezTo>
                    <a:pt x="12312" y="21520"/>
                    <a:pt x="11557" y="21599"/>
                    <a:pt x="10800" y="21600"/>
                  </a:cubicBezTo>
                  <a:cubicBezTo>
                    <a:pt x="7443" y="21600"/>
                    <a:pt x="4277" y="20039"/>
                    <a:pt x="2233" y="17376"/>
                  </a:cubicBezTo>
                  <a:lnTo>
                    <a:pt x="91" y="19020"/>
                  </a:lnTo>
                  <a:lnTo>
                    <a:pt x="849" y="13248"/>
                  </a:lnTo>
                  <a:lnTo>
                    <a:pt x="6622" y="14007"/>
                  </a:lnTo>
                  <a:lnTo>
                    <a:pt x="4480" y="15651"/>
                  </a:lnTo>
                  <a:close/>
                </a:path>
              </a:pathLst>
            </a:cu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55310" name="Freeform 14"/>
            <p:cNvSpPr>
              <a:spLocks noChangeArrowheads="1"/>
            </p:cNvSpPr>
            <p:nvPr/>
          </p:nvSpPr>
          <p:spPr bwMode="auto">
            <a:xfrm>
              <a:off x="3017" y="1003"/>
              <a:ext cx="856" cy="7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3177 w 21600"/>
                <a:gd name="T13" fmla="*/ 3160 h 21600"/>
                <a:gd name="T14" fmla="*/ 18423 w 21600"/>
                <a:gd name="T15" fmla="*/ 18440 h 21600"/>
              </a:gdLst>
              <a:ahLst/>
              <a:cxnLst>
                <a:cxn ang="0">
                  <a:pos x="T0" y="T1"/>
                </a:cxn>
                <a:cxn ang="0">
                  <a:pos x="T2" y="T3"/>
                </a:cxn>
                <a:cxn ang="0">
                  <a:pos x="T4" y="T5"/>
                </a:cxn>
                <a:cxn ang="0">
                  <a:pos x="T6" y="T7"/>
                </a:cxn>
                <a:cxn ang="0">
                  <a:pos x="T8" y="T9"/>
                </a:cxn>
                <a:cxn ang="0">
                  <a:pos x="T10" y="T11"/>
                </a:cxn>
              </a:cxnLst>
              <a:rect l="T12" t="T13" r="T14" b="T15"/>
              <a:pathLst>
                <a:path w="21600" h="21600">
                  <a:moveTo>
                    <a:pt x="16260" y="4617"/>
                  </a:moveTo>
                  <a:cubicBezTo>
                    <a:pt x="14753" y="3285"/>
                    <a:pt x="12811" y="2551"/>
                    <a:pt x="10800" y="2551"/>
                  </a:cubicBezTo>
                  <a:cubicBezTo>
                    <a:pt x="10476" y="2550"/>
                    <a:pt x="10153" y="2570"/>
                    <a:pt x="9832" y="2607"/>
                  </a:cubicBezTo>
                  <a:lnTo>
                    <a:pt x="9533" y="74"/>
                  </a:lnTo>
                  <a:cubicBezTo>
                    <a:pt x="9953" y="24"/>
                    <a:pt x="10376" y="-1"/>
                    <a:pt x="10800" y="0"/>
                  </a:cubicBezTo>
                  <a:cubicBezTo>
                    <a:pt x="13433" y="0"/>
                    <a:pt x="15975" y="962"/>
                    <a:pt x="17949" y="2705"/>
                  </a:cubicBezTo>
                  <a:lnTo>
                    <a:pt x="19736" y="681"/>
                  </a:lnTo>
                  <a:lnTo>
                    <a:pt x="20085" y="6292"/>
                  </a:lnTo>
                  <a:lnTo>
                    <a:pt x="14473" y="6640"/>
                  </a:lnTo>
                  <a:lnTo>
                    <a:pt x="16260" y="4617"/>
                  </a:lnTo>
                  <a:close/>
                </a:path>
              </a:pathLst>
            </a:cu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grpSp>
      <p:sp>
        <p:nvSpPr>
          <p:cNvPr id="55311" name="AutoShape 15"/>
          <p:cNvSpPr>
            <a:spLocks noChangeArrowheads="1"/>
          </p:cNvSpPr>
          <p:nvPr/>
        </p:nvSpPr>
        <p:spPr bwMode="auto">
          <a:xfrm>
            <a:off x="6959600" y="5300663"/>
            <a:ext cx="863600" cy="576262"/>
          </a:xfrm>
          <a:prstGeom prst="wedgeEllipseCallout">
            <a:avLst>
              <a:gd name="adj1" fmla="val -102389"/>
              <a:gd name="adj2" fmla="val -93528"/>
            </a:avLst>
          </a:prstGeom>
          <a:solidFill>
            <a:srgbClr val="00FF00"/>
          </a:solidFill>
          <a:ln w="1908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ctr">
              <a:buClrTx/>
              <a:buFontTx/>
              <a:buNone/>
            </a:pPr>
            <a:r>
              <a:rPr lang="nl-NL" altLang="nl-NL" sz="1400">
                <a:solidFill>
                  <a:srgbClr val="000000"/>
                </a:solidFill>
              </a:rPr>
              <a:t>IQC</a:t>
            </a:r>
          </a:p>
        </p:txBody>
      </p:sp>
      <p:sp>
        <p:nvSpPr>
          <p:cNvPr id="55312" name="AutoShape 16"/>
          <p:cNvSpPr>
            <a:spLocks noChangeArrowheads="1"/>
          </p:cNvSpPr>
          <p:nvPr/>
        </p:nvSpPr>
        <p:spPr bwMode="auto">
          <a:xfrm>
            <a:off x="3000375" y="4581526"/>
            <a:ext cx="863600" cy="576263"/>
          </a:xfrm>
          <a:prstGeom prst="wedgeEllipseCallout">
            <a:avLst>
              <a:gd name="adj1" fmla="val 81801"/>
              <a:gd name="adj2" fmla="val -110056"/>
            </a:avLst>
          </a:prstGeom>
          <a:solidFill>
            <a:srgbClr val="00FF00"/>
          </a:solidFill>
          <a:ln w="1908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lgn="ctr">
              <a:buClrTx/>
              <a:buFontTx/>
              <a:buNone/>
            </a:pPr>
            <a:r>
              <a:rPr lang="nl-NL" altLang="nl-NL" sz="1400" dirty="0">
                <a:solidFill>
                  <a:srgbClr val="000000"/>
                </a:solidFill>
              </a:rPr>
              <a:t>EQA</a:t>
            </a:r>
          </a:p>
        </p:txBody>
      </p:sp>
      <p:sp>
        <p:nvSpPr>
          <p:cNvPr id="18" name="Text Box 1"/>
          <p:cNvSpPr txBox="1">
            <a:spLocks noChangeArrowheads="1"/>
          </p:cNvSpPr>
          <p:nvPr/>
        </p:nvSpPr>
        <p:spPr bwMode="auto">
          <a:xfrm>
            <a:off x="496166" y="65089"/>
            <a:ext cx="7772400"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a:buClrTx/>
              <a:buFontTx/>
              <a:buNone/>
            </a:pPr>
            <a:r>
              <a:rPr lang="nl-NL" altLang="nl-NL" sz="2800" dirty="0">
                <a:solidFill>
                  <a:schemeClr val="tx1"/>
                </a:solidFill>
                <a:latin typeface="+mn-lt"/>
              </a:rPr>
              <a:t>Analytische QC integraal onderdeel kwaliteitsbeleid</a:t>
            </a:r>
          </a:p>
        </p:txBody>
      </p:sp>
    </p:spTree>
    <p:extLst>
      <p:ext uri="{BB962C8B-B14F-4D97-AF65-F5344CB8AC3E}">
        <p14:creationId xmlns:p14="http://schemas.microsoft.com/office/powerpoint/2010/main" val="8739057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933" y="545031"/>
            <a:ext cx="11506200" cy="613063"/>
          </a:xfrm>
        </p:spPr>
        <p:txBody>
          <a:bodyPr>
            <a:normAutofit/>
          </a:bodyPr>
          <a:lstStyle/>
          <a:p>
            <a:r>
              <a:rPr lang="nl-NL" sz="2000" dirty="0"/>
              <a:t>Tabel 7.1. Overzicht </a:t>
            </a:r>
            <a:r>
              <a:rPr lang="nl-NL" sz="2000" dirty="0" smtClean="0"/>
              <a:t>eigenschappen verschillende </a:t>
            </a:r>
            <a:r>
              <a:rPr lang="nl-NL" sz="2000" dirty="0"/>
              <a:t>instrumenten </a:t>
            </a:r>
            <a:r>
              <a:rPr lang="nl-NL" sz="2000" dirty="0" smtClean="0"/>
              <a:t>voor analytische kwaliteitsbewaking</a:t>
            </a:r>
            <a:endParaRPr lang="nl-NL" sz="2000" dirty="0"/>
          </a:p>
        </p:txBody>
      </p:sp>
      <p:pic>
        <p:nvPicPr>
          <p:cNvPr id="4" name="Tijdelijke aanduiding voor inhoud 3" descr="Afbeelding met tekst, schermopname, Lettertype, nummer&#10;&#10;Automatisch gegenereerde beschrijving"/>
          <p:cNvPicPr>
            <a:picLocks noGrp="1"/>
          </p:cNvPicPr>
          <p:nvPr>
            <p:ph idx="1"/>
          </p:nvPr>
        </p:nvPicPr>
        <p:blipFill>
          <a:blip r:embed="rId2"/>
          <a:stretch>
            <a:fillRect/>
          </a:stretch>
        </p:blipFill>
        <p:spPr>
          <a:xfrm>
            <a:off x="397933" y="1225144"/>
            <a:ext cx="11506200" cy="4580238"/>
          </a:xfrm>
          <a:prstGeom prst="rect">
            <a:avLst/>
          </a:prstGeom>
          <a:noFill/>
          <a:ln>
            <a:solidFill>
              <a:schemeClr val="tx2"/>
            </a:solidFill>
          </a:ln>
          <a:effectLst>
            <a:outerShdw blurRad="50800" dist="152400" dir="2700000" algn="tl" rotWithShape="0">
              <a:prstClr val="black">
                <a:alpha val="40000"/>
              </a:prstClr>
            </a:outerShdw>
          </a:effectLst>
        </p:spPr>
      </p:pic>
      <p:sp>
        <p:nvSpPr>
          <p:cNvPr id="3" name="Tekstvak 2"/>
          <p:cNvSpPr txBox="1"/>
          <p:nvPr/>
        </p:nvSpPr>
        <p:spPr>
          <a:xfrm>
            <a:off x="6293043" y="5987608"/>
            <a:ext cx="5611090" cy="738664"/>
          </a:xfrm>
          <a:prstGeom prst="rect">
            <a:avLst/>
          </a:prstGeom>
          <a:noFill/>
          <a:ln>
            <a:solidFill>
              <a:schemeClr val="bg1">
                <a:lumMod val="65000"/>
              </a:schemeClr>
            </a:solidFill>
          </a:ln>
        </p:spPr>
        <p:txBody>
          <a:bodyPr wrap="square" rtlCol="0">
            <a:spAutoFit/>
          </a:bodyPr>
          <a:lstStyle/>
          <a:p>
            <a:r>
              <a:rPr lang="en-US" sz="1400" dirty="0">
                <a:solidFill>
                  <a:schemeClr val="bg1">
                    <a:lumMod val="65000"/>
                  </a:schemeClr>
                </a:solidFill>
              </a:rPr>
              <a:t>van Rossum HH. Technical quality assurance and quality control for medical laboratories: a review and proposal of a new concept to obtain integrated and validated QA/QC plans. </a:t>
            </a:r>
            <a:r>
              <a:rPr lang="en-US" sz="1400" dirty="0" err="1">
                <a:solidFill>
                  <a:schemeClr val="bg1">
                    <a:lumMod val="65000"/>
                  </a:schemeClr>
                </a:solidFill>
              </a:rPr>
              <a:t>Crit</a:t>
            </a:r>
            <a:r>
              <a:rPr lang="en-US" sz="1400" dirty="0">
                <a:solidFill>
                  <a:schemeClr val="bg1">
                    <a:lumMod val="65000"/>
                  </a:schemeClr>
                </a:solidFill>
              </a:rPr>
              <a:t> Rev </a:t>
            </a:r>
            <a:r>
              <a:rPr lang="en-US" sz="1400" dirty="0" err="1">
                <a:solidFill>
                  <a:schemeClr val="bg1">
                    <a:lumMod val="65000"/>
                  </a:schemeClr>
                </a:solidFill>
              </a:rPr>
              <a:t>Clin</a:t>
            </a:r>
            <a:r>
              <a:rPr lang="en-US" sz="1400" dirty="0">
                <a:solidFill>
                  <a:schemeClr val="bg1">
                    <a:lumMod val="65000"/>
                  </a:schemeClr>
                </a:solidFill>
              </a:rPr>
              <a:t> Lab </a:t>
            </a:r>
            <a:r>
              <a:rPr lang="en-US" sz="1400" dirty="0" err="1">
                <a:solidFill>
                  <a:schemeClr val="bg1">
                    <a:lumMod val="65000"/>
                  </a:schemeClr>
                </a:solidFill>
              </a:rPr>
              <a:t>Sci</a:t>
            </a:r>
            <a:r>
              <a:rPr lang="en-US" sz="1400" dirty="0">
                <a:solidFill>
                  <a:schemeClr val="bg1">
                    <a:lumMod val="65000"/>
                  </a:schemeClr>
                </a:solidFill>
              </a:rPr>
              <a:t> 2022; 59: 586-600.</a:t>
            </a:r>
            <a:endParaRPr lang="nl-NL" sz="1400" dirty="0">
              <a:solidFill>
                <a:schemeClr val="bg1">
                  <a:lumMod val="65000"/>
                </a:schemeClr>
              </a:solidFill>
            </a:endParaRPr>
          </a:p>
        </p:txBody>
      </p:sp>
    </p:spTree>
    <p:extLst>
      <p:ext uri="{BB962C8B-B14F-4D97-AF65-F5344CB8AC3E}">
        <p14:creationId xmlns:p14="http://schemas.microsoft.com/office/powerpoint/2010/main" val="1246274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
            </a:r>
            <a:br>
              <a:rPr lang="nl-NL" dirty="0"/>
            </a:br>
            <a:r>
              <a:rPr lang="nl-NL" dirty="0"/>
              <a:t>7.1.1 Risico-gebaseerde inrichting </a:t>
            </a:r>
            <a:r>
              <a:rPr lang="nl-NL" dirty="0" smtClean="0"/>
              <a:t>interne </a:t>
            </a:r>
            <a:r>
              <a:rPr lang="nl-NL" dirty="0"/>
              <a:t>analytische </a:t>
            </a:r>
            <a:r>
              <a:rPr lang="nl-NL" dirty="0" smtClean="0"/>
              <a:t>kwaliteitscontrole</a:t>
            </a:r>
            <a:r>
              <a:rPr lang="nl-NL" dirty="0"/>
              <a:t/>
            </a:r>
            <a:br>
              <a:rPr lang="nl-NL" dirty="0"/>
            </a:br>
            <a:endParaRPr lang="nl-NL" dirty="0"/>
          </a:p>
        </p:txBody>
      </p:sp>
      <p:sp>
        <p:nvSpPr>
          <p:cNvPr id="3" name="Tijdelijke aanduiding voor inhoud 2"/>
          <p:cNvSpPr>
            <a:spLocks noGrp="1"/>
          </p:cNvSpPr>
          <p:nvPr>
            <p:ph idx="1"/>
          </p:nvPr>
        </p:nvSpPr>
        <p:spPr>
          <a:xfrm>
            <a:off x="397933" y="1286591"/>
            <a:ext cx="11506200" cy="5373982"/>
          </a:xfrm>
          <a:solidFill>
            <a:schemeClr val="accent1">
              <a:lumMod val="20000"/>
              <a:lumOff val="80000"/>
            </a:schemeClr>
          </a:solidFill>
        </p:spPr>
        <p:txBody>
          <a:bodyPr>
            <a:normAutofit fontScale="92500" lnSpcReduction="20000"/>
          </a:bodyPr>
          <a:lstStyle/>
          <a:p>
            <a:pPr marL="0" indent="0">
              <a:buNone/>
            </a:pPr>
            <a:r>
              <a:rPr lang="nl-NL" dirty="0" smtClean="0"/>
              <a:t>inrichting IQC afhankelijk van:</a:t>
            </a:r>
          </a:p>
          <a:p>
            <a:endParaRPr lang="nl-NL" dirty="0"/>
          </a:p>
          <a:p>
            <a:pPr marL="539750" lvl="1" indent="-269875"/>
            <a:r>
              <a:rPr lang="nl-NL" dirty="0" smtClean="0"/>
              <a:t>Toepassing bepaling </a:t>
            </a:r>
          </a:p>
          <a:p>
            <a:pPr marL="811213" lvl="2"/>
            <a:r>
              <a:rPr lang="nl-NL" dirty="0" smtClean="0"/>
              <a:t>medische urgentie</a:t>
            </a:r>
          </a:p>
          <a:p>
            <a:pPr marL="811213" lvl="2"/>
            <a:r>
              <a:rPr lang="nl-NL" dirty="0" smtClean="0"/>
              <a:t>relevant meetgebied</a:t>
            </a:r>
          </a:p>
          <a:p>
            <a:pPr marL="811213" lvl="2"/>
            <a:r>
              <a:rPr lang="nl-NL" dirty="0" smtClean="0"/>
              <a:t>risico </a:t>
            </a:r>
            <a:r>
              <a:rPr lang="nl-NL" dirty="0"/>
              <a:t>foutieve </a:t>
            </a:r>
            <a:r>
              <a:rPr lang="nl-NL" dirty="0" smtClean="0"/>
              <a:t>uitslagen</a:t>
            </a:r>
          </a:p>
          <a:p>
            <a:pPr marL="811213" lvl="2"/>
            <a:endParaRPr lang="nl-NL" dirty="0"/>
          </a:p>
          <a:p>
            <a:pPr marL="539750" lvl="1" indent="-269875"/>
            <a:r>
              <a:rPr lang="nl-NL" dirty="0" smtClean="0"/>
              <a:t>Omvang laboratorium </a:t>
            </a:r>
          </a:p>
          <a:p>
            <a:pPr marL="811213" lvl="2"/>
            <a:r>
              <a:rPr lang="nl-NL" dirty="0" smtClean="0"/>
              <a:t>aantal </a:t>
            </a:r>
            <a:r>
              <a:rPr lang="nl-NL" dirty="0"/>
              <a:t>analyzers </a:t>
            </a:r>
            <a:r>
              <a:rPr lang="nl-NL" dirty="0" smtClean="0"/>
              <a:t>– virtuele analyzer</a:t>
            </a:r>
          </a:p>
          <a:p>
            <a:pPr marL="811213" lvl="2"/>
            <a:r>
              <a:rPr lang="nl-NL" dirty="0" smtClean="0"/>
              <a:t>locaties analyzers </a:t>
            </a:r>
          </a:p>
          <a:p>
            <a:pPr marL="811213" lvl="2"/>
            <a:r>
              <a:rPr lang="nl-NL" dirty="0" smtClean="0"/>
              <a:t>logistieke processen</a:t>
            </a:r>
          </a:p>
          <a:p>
            <a:pPr marL="811213" lvl="2"/>
            <a:r>
              <a:rPr lang="nl-NL" dirty="0" smtClean="0"/>
              <a:t>analysefrequentie</a:t>
            </a:r>
          </a:p>
          <a:p>
            <a:pPr marL="811213" lvl="2"/>
            <a:endParaRPr lang="nl-NL" dirty="0" smtClean="0"/>
          </a:p>
          <a:p>
            <a:pPr marL="539750" lvl="1" indent="-269875"/>
            <a:r>
              <a:rPr lang="nl-NL" dirty="0" smtClean="0"/>
              <a:t>Selectie QC-materiaal</a:t>
            </a:r>
          </a:p>
          <a:p>
            <a:pPr marL="811213" lvl="2"/>
            <a:r>
              <a:rPr lang="nl-NL" dirty="0" smtClean="0"/>
              <a:t>concentratie</a:t>
            </a:r>
          </a:p>
          <a:p>
            <a:pPr marL="811213" lvl="2"/>
            <a:r>
              <a:rPr lang="nl-NL" dirty="0" err="1" smtClean="0"/>
              <a:t>commuteerbaarheid</a:t>
            </a:r>
            <a:endParaRPr lang="nl-NL" dirty="0" smtClean="0"/>
          </a:p>
          <a:p>
            <a:pPr marL="811213" lvl="2"/>
            <a:endParaRPr lang="nl-NL" dirty="0"/>
          </a:p>
          <a:p>
            <a:pPr marL="539750" lvl="1" indent="-269875"/>
            <a:r>
              <a:rPr lang="nl-NL" dirty="0" smtClean="0"/>
              <a:t>Selectie tolerantiegrenzen (afhankelijk </a:t>
            </a:r>
            <a:r>
              <a:rPr lang="nl-NL" dirty="0"/>
              <a:t>van medisch risico, </a:t>
            </a:r>
            <a:r>
              <a:rPr lang="nl-NL" dirty="0" smtClean="0"/>
              <a:t>testtoepassing)</a:t>
            </a:r>
            <a:endParaRPr lang="nl-NL" dirty="0"/>
          </a:p>
          <a:p>
            <a:pPr marL="539750" lvl="1" indent="-269875"/>
            <a:r>
              <a:rPr lang="nl-NL" dirty="0" smtClean="0"/>
              <a:t>Frequentie </a:t>
            </a:r>
            <a:r>
              <a:rPr lang="nl-NL" dirty="0"/>
              <a:t>meting (afhankelijk van statistisch en medisch risico, en </a:t>
            </a:r>
            <a:r>
              <a:rPr lang="nl-NL" dirty="0" smtClean="0"/>
              <a:t>impact </a:t>
            </a:r>
            <a:r>
              <a:rPr lang="nl-NL" i="1" dirty="0" err="1" smtClean="0"/>
              <a:t>recall</a:t>
            </a:r>
            <a:r>
              <a:rPr lang="nl-NL" dirty="0" smtClean="0"/>
              <a:t>)</a:t>
            </a:r>
            <a:endParaRPr lang="nl-NL" dirty="0"/>
          </a:p>
          <a:p>
            <a:endParaRPr lang="nl-NL" dirty="0" smtClean="0"/>
          </a:p>
        </p:txBody>
      </p:sp>
      <p:sp>
        <p:nvSpPr>
          <p:cNvPr id="7" name="Bijschrift met afgeronde rechthoek 6"/>
          <p:cNvSpPr/>
          <p:nvPr/>
        </p:nvSpPr>
        <p:spPr>
          <a:xfrm>
            <a:off x="7595755" y="3022814"/>
            <a:ext cx="3958936" cy="1475509"/>
          </a:xfrm>
          <a:prstGeom prst="wedgeRoundRectCallout">
            <a:avLst>
              <a:gd name="adj1" fmla="val -109810"/>
              <a:gd name="adj2" fmla="val -51585"/>
              <a:gd name="adj3" fmla="val 16667"/>
            </a:avLst>
          </a:prstGeom>
          <a:solidFill>
            <a:schemeClr val="accent4">
              <a:lumMod val="60000"/>
              <a:lumOff val="40000"/>
            </a:schemeClr>
          </a:solidFill>
          <a:effectLst>
            <a:outerShdw blurRad="38100" dist="368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solidFill>
                  <a:schemeClr val="tx2">
                    <a:lumMod val="50000"/>
                  </a:schemeClr>
                </a:solidFill>
              </a:rPr>
              <a:t>geen twee laboratoria hetzelfde! </a:t>
            </a:r>
          </a:p>
          <a:p>
            <a:endParaRPr lang="nl-NL" dirty="0">
              <a:solidFill>
                <a:schemeClr val="tx2">
                  <a:lumMod val="50000"/>
                </a:schemeClr>
              </a:solidFill>
            </a:endParaRPr>
          </a:p>
          <a:p>
            <a:r>
              <a:rPr lang="nl-NL" dirty="0">
                <a:solidFill>
                  <a:schemeClr val="tx2">
                    <a:lumMod val="50000"/>
                  </a:schemeClr>
                </a:solidFill>
              </a:rPr>
              <a:t>inrichting en uitvoering IQC moeten worden afgestemd op de situatie van laboratorium</a:t>
            </a:r>
          </a:p>
        </p:txBody>
      </p:sp>
    </p:spTree>
    <p:extLst>
      <p:ext uri="{BB962C8B-B14F-4D97-AF65-F5344CB8AC3E}">
        <p14:creationId xmlns:p14="http://schemas.microsoft.com/office/powerpoint/2010/main" val="2173035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8144" y="1159648"/>
            <a:ext cx="11506200" cy="5310667"/>
          </a:xfrm>
          <a:solidFill>
            <a:schemeClr val="accent4">
              <a:lumMod val="20000"/>
              <a:lumOff val="80000"/>
            </a:schemeClr>
          </a:solidFill>
        </p:spPr>
        <p:txBody>
          <a:bodyPr>
            <a:normAutofit/>
          </a:bodyPr>
          <a:lstStyle/>
          <a:p>
            <a:pPr marL="0" indent="0">
              <a:buNone/>
            </a:pPr>
            <a:r>
              <a:rPr lang="nl-NL" dirty="0" smtClean="0">
                <a:solidFill>
                  <a:srgbClr val="0070C0"/>
                </a:solidFill>
              </a:rPr>
              <a:t>Aanbeveling </a:t>
            </a:r>
            <a:r>
              <a:rPr lang="nl-NL" dirty="0" smtClean="0">
                <a:solidFill>
                  <a:srgbClr val="0070C0"/>
                </a:solidFill>
              </a:rPr>
              <a:t>1</a:t>
            </a:r>
            <a:endParaRPr lang="nl-NL" dirty="0" smtClean="0">
              <a:solidFill>
                <a:srgbClr val="0070C0"/>
              </a:solidFill>
            </a:endParaRPr>
          </a:p>
          <a:p>
            <a:pPr marL="0" indent="0">
              <a:buNone/>
            </a:pPr>
            <a:endParaRPr lang="nl-NL" dirty="0" smtClean="0"/>
          </a:p>
          <a:p>
            <a:pPr marL="0" indent="0">
              <a:buNone/>
            </a:pPr>
            <a:r>
              <a:rPr lang="nl-NL" dirty="0" smtClean="0"/>
              <a:t>De </a:t>
            </a:r>
            <a:r>
              <a:rPr lang="nl-NL" dirty="0"/>
              <a:t>frequentie en inrichting van de interne kwaliteitscontrole voor individuele apparaten </a:t>
            </a:r>
            <a:r>
              <a:rPr lang="nl-NL" dirty="0" smtClean="0"/>
              <a:t>is </a:t>
            </a:r>
            <a:r>
              <a:rPr lang="nl-NL" dirty="0" err="1" smtClean="0"/>
              <a:t>risicogebaseerd</a:t>
            </a:r>
            <a:r>
              <a:rPr lang="nl-NL" dirty="0"/>
              <a:t>:</a:t>
            </a:r>
            <a:endParaRPr lang="nl-NL" dirty="0" smtClean="0"/>
          </a:p>
          <a:p>
            <a:r>
              <a:rPr lang="nl-NL" dirty="0" smtClean="0"/>
              <a:t>enerzijds </a:t>
            </a:r>
            <a:r>
              <a:rPr lang="nl-NL" dirty="0"/>
              <a:t>op de statistische kans dat de APS (niet) wordt </a:t>
            </a:r>
            <a:r>
              <a:rPr lang="nl-NL" dirty="0" smtClean="0"/>
              <a:t>behaald </a:t>
            </a:r>
          </a:p>
          <a:p>
            <a:r>
              <a:rPr lang="nl-NL" dirty="0" smtClean="0"/>
              <a:t>anderzijds op de </a:t>
            </a:r>
            <a:r>
              <a:rPr lang="nl-NL" dirty="0"/>
              <a:t>klinische ernst van een niet of laat gedetecteerde fout. </a:t>
            </a:r>
            <a:endParaRPr lang="nl-NL" dirty="0" smtClean="0"/>
          </a:p>
          <a:p>
            <a:pPr marL="0" indent="0">
              <a:buNone/>
            </a:pPr>
            <a:r>
              <a:rPr lang="nl-NL" dirty="0" smtClean="0"/>
              <a:t>Hierbij </a:t>
            </a:r>
            <a:r>
              <a:rPr lang="nl-NL" dirty="0"/>
              <a:t>kan gebruik worden gemaakt </a:t>
            </a:r>
            <a:r>
              <a:rPr lang="nl-NL" dirty="0" smtClean="0"/>
              <a:t>van de </a:t>
            </a:r>
            <a:r>
              <a:rPr lang="nl-NL" dirty="0"/>
              <a:t>sigmascore, de (op risicoanalyse gebaseerde) klinische consequenties voor patiënten en </a:t>
            </a:r>
            <a:r>
              <a:rPr lang="nl-NL" dirty="0" smtClean="0"/>
              <a:t>het aantal </a:t>
            </a:r>
            <a:r>
              <a:rPr lang="nl-NL" dirty="0"/>
              <a:t>patiënten dat opnieuw moet worden opgeroepen bij een eventuele terugroepactie (</a:t>
            </a:r>
            <a:r>
              <a:rPr lang="nl-NL" i="1" dirty="0" err="1"/>
              <a:t>recall</a:t>
            </a:r>
            <a:r>
              <a:rPr lang="nl-NL" dirty="0" smtClean="0"/>
              <a:t>). </a:t>
            </a:r>
          </a:p>
          <a:p>
            <a:pPr marL="0" indent="0">
              <a:buNone/>
            </a:pPr>
            <a:r>
              <a:rPr lang="nl-NL" dirty="0" smtClean="0"/>
              <a:t>(</a:t>
            </a:r>
            <a:r>
              <a:rPr lang="nl-NL" dirty="0"/>
              <a:t>zie 7.1.1)</a:t>
            </a:r>
            <a:endParaRPr lang="nl-NL" dirty="0" smtClean="0"/>
          </a:p>
          <a:p>
            <a:pPr marL="0" indent="0">
              <a:buNone/>
            </a:pPr>
            <a:endParaRPr lang="nl-NL" dirty="0"/>
          </a:p>
          <a:p>
            <a:pPr marL="0" indent="0">
              <a:buNone/>
            </a:pPr>
            <a:endParaRPr lang="nl-NL" dirty="0" smtClean="0"/>
          </a:p>
          <a:p>
            <a:pPr marL="0" indent="0">
              <a:buNone/>
            </a:pPr>
            <a:endParaRPr lang="nl-NL" dirty="0"/>
          </a:p>
          <a:p>
            <a:endParaRPr lang="nl-NL" dirty="0"/>
          </a:p>
        </p:txBody>
      </p:sp>
    </p:spTree>
    <p:extLst>
      <p:ext uri="{BB962C8B-B14F-4D97-AF65-F5344CB8AC3E}">
        <p14:creationId xmlns:p14="http://schemas.microsoft.com/office/powerpoint/2010/main" val="1482687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
            </a:r>
            <a:br>
              <a:rPr lang="nl-NL" dirty="0"/>
            </a:br>
            <a:r>
              <a:rPr lang="nl-NL" dirty="0"/>
              <a:t>7.1.1 Risico-gebaseerde inrichting </a:t>
            </a:r>
            <a:r>
              <a:rPr lang="nl-NL" dirty="0" smtClean="0"/>
              <a:t>interne </a:t>
            </a:r>
            <a:r>
              <a:rPr lang="nl-NL" dirty="0"/>
              <a:t>analytische </a:t>
            </a:r>
            <a:r>
              <a:rPr lang="nl-NL" dirty="0" smtClean="0"/>
              <a:t>kwaliteitscontrole</a:t>
            </a:r>
            <a:r>
              <a:rPr lang="nl-NL" dirty="0"/>
              <a:t/>
            </a:r>
            <a:br>
              <a:rPr lang="nl-NL" dirty="0"/>
            </a:br>
            <a:endParaRPr lang="nl-NL" dirty="0"/>
          </a:p>
        </p:txBody>
      </p:sp>
      <p:sp>
        <p:nvSpPr>
          <p:cNvPr id="3" name="Tijdelijke aanduiding voor inhoud 2"/>
          <p:cNvSpPr>
            <a:spLocks noGrp="1"/>
          </p:cNvSpPr>
          <p:nvPr>
            <p:ph idx="1"/>
          </p:nvPr>
        </p:nvSpPr>
        <p:spPr>
          <a:xfrm>
            <a:off x="397933" y="1191732"/>
            <a:ext cx="11506200" cy="3411441"/>
          </a:xfrm>
          <a:solidFill>
            <a:schemeClr val="accent1">
              <a:lumMod val="20000"/>
              <a:lumOff val="80000"/>
            </a:schemeClr>
          </a:solidFill>
        </p:spPr>
        <p:txBody>
          <a:bodyPr>
            <a:normAutofit/>
          </a:bodyPr>
          <a:lstStyle/>
          <a:p>
            <a:r>
              <a:rPr lang="nl-NL" dirty="0" smtClean="0"/>
              <a:t>In </a:t>
            </a:r>
            <a:r>
              <a:rPr lang="nl-NL" dirty="0"/>
              <a:t>de praktijk kan </a:t>
            </a:r>
            <a:r>
              <a:rPr lang="nl-NL" dirty="0" smtClean="0"/>
              <a:t>meetfout gevolg </a:t>
            </a:r>
            <a:r>
              <a:rPr lang="nl-NL" dirty="0"/>
              <a:t>zijn </a:t>
            </a:r>
            <a:r>
              <a:rPr lang="nl-NL" dirty="0" smtClean="0"/>
              <a:t>van:</a:t>
            </a:r>
          </a:p>
          <a:p>
            <a:pPr lvl="1"/>
            <a:r>
              <a:rPr lang="nl-NL" dirty="0" smtClean="0"/>
              <a:t>incidentele </a:t>
            </a:r>
            <a:r>
              <a:rPr lang="nl-NL" dirty="0"/>
              <a:t>fouten, </a:t>
            </a:r>
            <a:r>
              <a:rPr lang="nl-NL" dirty="0" smtClean="0"/>
              <a:t>imprecisie</a:t>
            </a:r>
          </a:p>
          <a:p>
            <a:pPr lvl="1"/>
            <a:r>
              <a:rPr lang="nl-NL" dirty="0" smtClean="0"/>
              <a:t>systematische </a:t>
            </a:r>
            <a:r>
              <a:rPr lang="nl-NL" dirty="0"/>
              <a:t>oorzaken die in de loop van de tijd kunnen variëren </a:t>
            </a:r>
            <a:endParaRPr lang="nl-NL" dirty="0" smtClean="0"/>
          </a:p>
          <a:p>
            <a:pPr lvl="2"/>
            <a:r>
              <a:rPr lang="nl-NL" dirty="0" smtClean="0"/>
              <a:t>wisselingen </a:t>
            </a:r>
            <a:r>
              <a:rPr lang="nl-NL" dirty="0"/>
              <a:t>in </a:t>
            </a:r>
            <a:r>
              <a:rPr lang="nl-NL" dirty="0" smtClean="0"/>
              <a:t>reagens-lot</a:t>
            </a:r>
          </a:p>
          <a:p>
            <a:pPr lvl="2"/>
            <a:r>
              <a:rPr lang="nl-NL" dirty="0" smtClean="0"/>
              <a:t>omgevingscondities </a:t>
            </a:r>
          </a:p>
          <a:p>
            <a:pPr lvl="2"/>
            <a:r>
              <a:rPr lang="nl-NL" dirty="0" smtClean="0"/>
              <a:t>trends </a:t>
            </a:r>
            <a:r>
              <a:rPr lang="nl-NL" dirty="0"/>
              <a:t>en </a:t>
            </a:r>
            <a:r>
              <a:rPr lang="nl-NL" i="1" dirty="0" err="1"/>
              <a:t>drifts</a:t>
            </a:r>
            <a:r>
              <a:rPr lang="nl-NL" dirty="0"/>
              <a:t> </a:t>
            </a:r>
            <a:r>
              <a:rPr lang="nl-NL" dirty="0" smtClean="0"/>
              <a:t>binnen APS </a:t>
            </a:r>
          </a:p>
          <a:p>
            <a:endParaRPr lang="nl-NL" dirty="0" smtClean="0"/>
          </a:p>
          <a:p>
            <a:r>
              <a:rPr lang="nl-NL" dirty="0" smtClean="0"/>
              <a:t>Meetonzekerheid </a:t>
            </a:r>
            <a:r>
              <a:rPr lang="nl-NL" dirty="0"/>
              <a:t>omschrijft de lange-termijn variatie (paragraaf 7.6</a:t>
            </a:r>
            <a:r>
              <a:rPr lang="nl-NL" dirty="0" smtClean="0"/>
              <a:t>)</a:t>
            </a:r>
            <a:endParaRPr lang="nl-NL" dirty="0"/>
          </a:p>
          <a:p>
            <a:endParaRPr lang="nl-NL" dirty="0"/>
          </a:p>
        </p:txBody>
      </p:sp>
    </p:spTree>
    <p:extLst>
      <p:ext uri="{BB962C8B-B14F-4D97-AF65-F5344CB8AC3E}">
        <p14:creationId xmlns:p14="http://schemas.microsoft.com/office/powerpoint/2010/main" val="9472563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3999" y="0"/>
            <a:ext cx="11506200" cy="714032"/>
          </a:xfrm>
        </p:spPr>
        <p:txBody>
          <a:bodyPr>
            <a:normAutofit fontScale="90000"/>
          </a:bodyPr>
          <a:lstStyle/>
          <a:p>
            <a:r>
              <a:rPr lang="nl-NL" dirty="0"/>
              <a:t/>
            </a:r>
            <a:br>
              <a:rPr lang="nl-NL" dirty="0"/>
            </a:br>
            <a:r>
              <a:rPr lang="nl-NL" dirty="0"/>
              <a:t>7.2.1 Externe kwaliteitscontrole (EQA)</a:t>
            </a:r>
            <a:br>
              <a:rPr lang="nl-NL" dirty="0"/>
            </a:br>
            <a:endParaRPr lang="nl-NL" dirty="0"/>
          </a:p>
        </p:txBody>
      </p:sp>
      <p:sp>
        <p:nvSpPr>
          <p:cNvPr id="3" name="Tijdelijke aanduiding voor inhoud 2"/>
          <p:cNvSpPr>
            <a:spLocks noGrp="1"/>
          </p:cNvSpPr>
          <p:nvPr>
            <p:ph idx="1"/>
          </p:nvPr>
        </p:nvSpPr>
        <p:spPr>
          <a:xfrm>
            <a:off x="253999" y="568952"/>
            <a:ext cx="11794068" cy="5221890"/>
          </a:xfrm>
          <a:solidFill>
            <a:schemeClr val="accent1">
              <a:lumMod val="20000"/>
              <a:lumOff val="80000"/>
            </a:schemeClr>
          </a:solidFill>
        </p:spPr>
        <p:txBody>
          <a:bodyPr>
            <a:normAutofit lnSpcReduction="10000"/>
          </a:bodyPr>
          <a:lstStyle/>
          <a:p>
            <a:r>
              <a:rPr lang="nl-NL" sz="2200" dirty="0" smtClean="0"/>
              <a:t>alle </a:t>
            </a:r>
            <a:r>
              <a:rPr lang="nl-NL" sz="2200" dirty="0"/>
              <a:t>SQC-methoden </a:t>
            </a:r>
            <a:r>
              <a:rPr lang="nl-NL" sz="2200" dirty="0" smtClean="0"/>
              <a:t>die </a:t>
            </a:r>
            <a:r>
              <a:rPr lang="nl-NL" sz="2200" dirty="0"/>
              <a:t>periodiek worden uitgevoerd </a:t>
            </a:r>
            <a:r>
              <a:rPr lang="nl-NL" sz="2200" dirty="0" smtClean="0"/>
              <a:t>door een </a:t>
            </a:r>
            <a:r>
              <a:rPr lang="nl-NL" sz="2200" dirty="0"/>
              <a:t>externe </a:t>
            </a:r>
            <a:r>
              <a:rPr lang="nl-NL" sz="2200" dirty="0" smtClean="0"/>
              <a:t>organisatie</a:t>
            </a:r>
          </a:p>
          <a:p>
            <a:pPr lvl="1"/>
            <a:r>
              <a:rPr lang="nl-NL" sz="2200" dirty="0" smtClean="0"/>
              <a:t>referentielaboratorium</a:t>
            </a:r>
          </a:p>
          <a:p>
            <a:pPr lvl="1"/>
            <a:r>
              <a:rPr lang="nl-NL" sz="2200" dirty="0" smtClean="0"/>
              <a:t>organisator externe </a:t>
            </a:r>
            <a:r>
              <a:rPr lang="nl-NL" sz="2200" dirty="0" smtClean="0"/>
              <a:t>rondzendingen (in NL: SKML)</a:t>
            </a:r>
            <a:endParaRPr lang="nl-NL" sz="2200" dirty="0" smtClean="0"/>
          </a:p>
          <a:p>
            <a:pPr lvl="1"/>
            <a:r>
              <a:rPr lang="nl-NL" sz="2200" dirty="0" smtClean="0"/>
              <a:t>industrie </a:t>
            </a:r>
          </a:p>
          <a:p>
            <a:r>
              <a:rPr lang="nl-NL" sz="2200" dirty="0" smtClean="0"/>
              <a:t>gericht </a:t>
            </a:r>
            <a:r>
              <a:rPr lang="nl-NL" sz="2200" dirty="0"/>
              <a:t>op vergelijking met </a:t>
            </a:r>
            <a:r>
              <a:rPr lang="nl-NL" sz="2200" dirty="0" smtClean="0"/>
              <a:t>/ </a:t>
            </a:r>
            <a:r>
              <a:rPr lang="nl-NL" sz="2200" dirty="0"/>
              <a:t>afstemming op definitieve methoden, referentiemethoden of </a:t>
            </a:r>
            <a:r>
              <a:rPr lang="nl-NL" sz="2200" dirty="0" smtClean="0"/>
              <a:t>consensuswaarden</a:t>
            </a:r>
          </a:p>
          <a:p>
            <a:r>
              <a:rPr lang="nl-NL" sz="2200" dirty="0"/>
              <a:t>kalibratie is voorwaarde voor juistheid van analytische procedure</a:t>
            </a:r>
          </a:p>
          <a:p>
            <a:pPr lvl="1"/>
            <a:r>
              <a:rPr lang="nl-NL" sz="2200" dirty="0"/>
              <a:t>toegekende waarde en </a:t>
            </a:r>
            <a:r>
              <a:rPr lang="nl-NL" sz="2200" dirty="0" err="1" smtClean="0"/>
              <a:t>commuteerbaarheid</a:t>
            </a:r>
            <a:r>
              <a:rPr lang="nl-NL" sz="2200" dirty="0" smtClean="0"/>
              <a:t> </a:t>
            </a:r>
            <a:r>
              <a:rPr lang="nl-NL" sz="2200" dirty="0"/>
              <a:t>van gebruikte standaarden moet bekend zijn</a:t>
            </a:r>
          </a:p>
          <a:p>
            <a:pPr lvl="1"/>
            <a:r>
              <a:rPr lang="nl-NL" sz="2200" dirty="0"/>
              <a:t>indien mogelijk herleidbaar naar primaire referentiemethode c.q. erkend referentiemateriaal [JCTLM]</a:t>
            </a:r>
          </a:p>
          <a:p>
            <a:endParaRPr lang="nl-NL" sz="2200" dirty="0" smtClean="0"/>
          </a:p>
          <a:p>
            <a:r>
              <a:rPr lang="nl-NL" sz="2200" dirty="0" smtClean="0"/>
              <a:t>toepasbaar </a:t>
            </a:r>
            <a:r>
              <a:rPr lang="nl-NL" sz="2200" dirty="0"/>
              <a:t>voor harmonisatie van uitslagen tussen </a:t>
            </a:r>
            <a:r>
              <a:rPr lang="nl-NL" sz="2200" dirty="0" smtClean="0"/>
              <a:t>laboratoria</a:t>
            </a:r>
          </a:p>
          <a:p>
            <a:pPr lvl="1"/>
            <a:r>
              <a:rPr lang="nl-NL" sz="2200" dirty="0" smtClean="0"/>
              <a:t>voorwaarde: </a:t>
            </a:r>
            <a:r>
              <a:rPr lang="nl-NL" sz="2200" dirty="0" err="1" smtClean="0"/>
              <a:t>commuteerbare</a:t>
            </a:r>
            <a:r>
              <a:rPr lang="nl-NL" sz="2200" dirty="0" smtClean="0"/>
              <a:t> EQA-materialen </a:t>
            </a:r>
          </a:p>
          <a:p>
            <a:pPr lvl="1"/>
            <a:endParaRPr lang="nl-NL" sz="2200" dirty="0" smtClean="0"/>
          </a:p>
          <a:p>
            <a:pPr marL="0" indent="0">
              <a:buNone/>
            </a:pPr>
            <a:r>
              <a:rPr lang="nl-NL" sz="2200" dirty="0" smtClean="0"/>
              <a:t>EQA </a:t>
            </a:r>
            <a:r>
              <a:rPr lang="nl-NL" sz="2200" dirty="0" smtClean="0"/>
              <a:t>buiten bestek leidraad</a:t>
            </a:r>
            <a:r>
              <a:rPr lang="nl-NL" sz="2200" dirty="0"/>
              <a:t>. </a:t>
            </a:r>
            <a:r>
              <a:rPr lang="nl-NL" sz="2200" dirty="0" smtClean="0"/>
              <a:t>Zie </a:t>
            </a:r>
            <a:r>
              <a:rPr lang="nl-NL" sz="2200" dirty="0"/>
              <a:t>Jansen et al. [2014</a:t>
            </a:r>
            <a:r>
              <a:rPr lang="nl-NL" sz="2200" dirty="0" smtClean="0"/>
              <a:t>] en </a:t>
            </a:r>
            <a:r>
              <a:rPr lang="nl-NL" sz="2200" dirty="0" err="1" smtClean="0"/>
              <a:t>Buchta</a:t>
            </a:r>
            <a:r>
              <a:rPr lang="nl-NL" sz="2200" dirty="0" smtClean="0"/>
              <a:t> et al. [2025]</a:t>
            </a:r>
            <a:endParaRPr lang="nl-NL" sz="2200" dirty="0"/>
          </a:p>
          <a:p>
            <a:endParaRPr lang="nl-NL" dirty="0"/>
          </a:p>
        </p:txBody>
      </p:sp>
      <p:sp>
        <p:nvSpPr>
          <p:cNvPr id="4" name="Tekstvak 3"/>
          <p:cNvSpPr txBox="1"/>
          <p:nvPr/>
        </p:nvSpPr>
        <p:spPr>
          <a:xfrm>
            <a:off x="253999" y="5881119"/>
            <a:ext cx="11794068" cy="954107"/>
          </a:xfrm>
          <a:prstGeom prst="rect">
            <a:avLst/>
          </a:prstGeom>
          <a:noFill/>
          <a:ln>
            <a:solidFill>
              <a:schemeClr val="bg1">
                <a:lumMod val="65000"/>
              </a:schemeClr>
            </a:solidFill>
          </a:ln>
        </p:spPr>
        <p:txBody>
          <a:bodyPr wrap="square" rtlCol="0">
            <a:spAutoFit/>
          </a:bodyPr>
          <a:lstStyle/>
          <a:p>
            <a:r>
              <a:rPr lang="en-GB" sz="1400" dirty="0">
                <a:solidFill>
                  <a:schemeClr val="bg1">
                    <a:lumMod val="65000"/>
                  </a:schemeClr>
                </a:solidFill>
              </a:rPr>
              <a:t>Jansen </a:t>
            </a:r>
            <a:r>
              <a:rPr lang="en-GB" sz="1400" dirty="0" smtClean="0">
                <a:solidFill>
                  <a:schemeClr val="bg1">
                    <a:lumMod val="65000"/>
                  </a:schemeClr>
                </a:solidFill>
              </a:rPr>
              <a:t>R et al. A </a:t>
            </a:r>
            <a:r>
              <a:rPr lang="en-GB" sz="1400" dirty="0">
                <a:solidFill>
                  <a:schemeClr val="bg1">
                    <a:lumMod val="65000"/>
                  </a:schemeClr>
                </a:solidFill>
              </a:rPr>
              <a:t>category 1 EQA scheme for comparison of laboratory performance and method performance: An international pilot study in the framework of the Calibration 2000 project. </a:t>
            </a:r>
            <a:r>
              <a:rPr lang="en-GB" sz="1400" dirty="0" err="1">
                <a:solidFill>
                  <a:schemeClr val="bg1">
                    <a:lumMod val="65000"/>
                  </a:schemeClr>
                </a:solidFill>
              </a:rPr>
              <a:t>Clin</a:t>
            </a:r>
            <a:r>
              <a:rPr lang="en-GB" sz="1400" dirty="0">
                <a:solidFill>
                  <a:schemeClr val="bg1">
                    <a:lumMod val="65000"/>
                  </a:schemeClr>
                </a:solidFill>
              </a:rPr>
              <a:t> </a:t>
            </a:r>
            <a:r>
              <a:rPr lang="en-GB" sz="1400" dirty="0" err="1">
                <a:solidFill>
                  <a:schemeClr val="bg1">
                    <a:lumMod val="65000"/>
                  </a:schemeClr>
                </a:solidFill>
              </a:rPr>
              <a:t>Chim</a:t>
            </a:r>
            <a:r>
              <a:rPr lang="en-GB" sz="1400" dirty="0">
                <a:solidFill>
                  <a:schemeClr val="bg1">
                    <a:lumMod val="65000"/>
                  </a:schemeClr>
                </a:solidFill>
              </a:rPr>
              <a:t> </a:t>
            </a:r>
            <a:r>
              <a:rPr lang="en-GB" sz="1400" dirty="0" err="1">
                <a:solidFill>
                  <a:schemeClr val="bg1">
                    <a:lumMod val="65000"/>
                  </a:schemeClr>
                </a:solidFill>
              </a:rPr>
              <a:t>Acta</a:t>
            </a:r>
            <a:r>
              <a:rPr lang="en-GB" sz="1400" dirty="0">
                <a:solidFill>
                  <a:schemeClr val="bg1">
                    <a:lumMod val="65000"/>
                  </a:schemeClr>
                </a:solidFill>
              </a:rPr>
              <a:t>. 2014; 432: 90-98</a:t>
            </a:r>
            <a:r>
              <a:rPr lang="en-GB" sz="1400" dirty="0">
                <a:solidFill>
                  <a:schemeClr val="bg1">
                    <a:lumMod val="65000"/>
                  </a:schemeClr>
                </a:solidFill>
              </a:rPr>
              <a:t>. </a:t>
            </a:r>
            <a:endParaRPr lang="en-GB" sz="1400" dirty="0" smtClean="0">
              <a:solidFill>
                <a:schemeClr val="bg1">
                  <a:lumMod val="65000"/>
                </a:schemeClr>
              </a:solidFill>
            </a:endParaRPr>
          </a:p>
          <a:p>
            <a:r>
              <a:rPr lang="en-GB" sz="1400" dirty="0" err="1" smtClean="0">
                <a:solidFill>
                  <a:schemeClr val="bg1">
                    <a:lumMod val="65000"/>
                  </a:schemeClr>
                </a:solidFill>
              </a:rPr>
              <a:t>Buchta</a:t>
            </a:r>
            <a:r>
              <a:rPr lang="en-GB" sz="1400" dirty="0" smtClean="0">
                <a:solidFill>
                  <a:schemeClr val="bg1">
                    <a:lumMod val="65000"/>
                  </a:schemeClr>
                </a:solidFill>
              </a:rPr>
              <a:t> C et al. Behind </a:t>
            </a:r>
            <a:r>
              <a:rPr lang="en-GB" sz="1400" dirty="0">
                <a:solidFill>
                  <a:schemeClr val="bg1">
                    <a:lumMod val="65000"/>
                  </a:schemeClr>
                </a:solidFill>
              </a:rPr>
              <a:t>the scenes of EQA - characteristics, capabilities</a:t>
            </a:r>
            <a:r>
              <a:rPr lang="en-GB" sz="1400" dirty="0" smtClean="0">
                <a:solidFill>
                  <a:schemeClr val="bg1">
                    <a:lumMod val="65000"/>
                  </a:schemeClr>
                </a:solidFill>
              </a:rPr>
              <a:t>, benefits </a:t>
            </a:r>
            <a:r>
              <a:rPr lang="en-GB" sz="1400" dirty="0">
                <a:solidFill>
                  <a:schemeClr val="bg1">
                    <a:lumMod val="65000"/>
                  </a:schemeClr>
                </a:solidFill>
              </a:rPr>
              <a:t>and assets of external quality assessment (EQA). </a:t>
            </a:r>
            <a:r>
              <a:rPr lang="en-GB" sz="1400" dirty="0" err="1">
                <a:solidFill>
                  <a:schemeClr val="bg1">
                    <a:lumMod val="65000"/>
                  </a:schemeClr>
                </a:solidFill>
              </a:rPr>
              <a:t>Clin</a:t>
            </a:r>
            <a:r>
              <a:rPr lang="en-GB" sz="1400" dirty="0">
                <a:solidFill>
                  <a:schemeClr val="bg1">
                    <a:lumMod val="65000"/>
                  </a:schemeClr>
                </a:solidFill>
              </a:rPr>
              <a:t> </a:t>
            </a:r>
            <a:r>
              <a:rPr lang="en-GB" sz="1400" dirty="0" err="1">
                <a:solidFill>
                  <a:schemeClr val="bg1">
                    <a:lumMod val="65000"/>
                  </a:schemeClr>
                </a:solidFill>
              </a:rPr>
              <a:t>Chem</a:t>
            </a:r>
            <a:r>
              <a:rPr lang="en-GB" sz="1400" dirty="0">
                <a:solidFill>
                  <a:schemeClr val="bg1">
                    <a:lumMod val="65000"/>
                  </a:schemeClr>
                </a:solidFill>
              </a:rPr>
              <a:t> Lab Med. 2025 Jan 6. </a:t>
            </a:r>
            <a:r>
              <a:rPr lang="en-GB" sz="1400" dirty="0" err="1">
                <a:solidFill>
                  <a:schemeClr val="bg1">
                    <a:lumMod val="65000"/>
                  </a:schemeClr>
                </a:solidFill>
              </a:rPr>
              <a:t>doi</a:t>
            </a:r>
            <a:r>
              <a:rPr lang="en-GB" sz="1400" dirty="0" smtClean="0">
                <a:solidFill>
                  <a:schemeClr val="bg1">
                    <a:lumMod val="65000"/>
                  </a:schemeClr>
                </a:solidFill>
              </a:rPr>
              <a:t>: 10.1515/cclm-2024-1290</a:t>
            </a:r>
            <a:r>
              <a:rPr lang="en-GB" sz="1400" dirty="0">
                <a:solidFill>
                  <a:schemeClr val="bg1">
                    <a:lumMod val="65000"/>
                  </a:schemeClr>
                </a:solidFill>
              </a:rPr>
              <a:t>. </a:t>
            </a:r>
            <a:r>
              <a:rPr lang="en-GB" sz="1400" dirty="0" err="1">
                <a:solidFill>
                  <a:schemeClr val="bg1">
                    <a:lumMod val="65000"/>
                  </a:schemeClr>
                </a:solidFill>
              </a:rPr>
              <a:t>Epub</a:t>
            </a:r>
            <a:r>
              <a:rPr lang="en-GB" sz="1400" dirty="0">
                <a:solidFill>
                  <a:schemeClr val="bg1">
                    <a:lumMod val="65000"/>
                  </a:schemeClr>
                </a:solidFill>
              </a:rPr>
              <a:t> ahead of print. PMID: 39753241</a:t>
            </a:r>
            <a:r>
              <a:rPr lang="en-GB" sz="1400" dirty="0" smtClean="0">
                <a:solidFill>
                  <a:schemeClr val="bg1">
                    <a:lumMod val="65000"/>
                  </a:schemeClr>
                </a:solidFill>
              </a:rPr>
              <a:t>.</a:t>
            </a:r>
            <a:endParaRPr lang="nl-NL" dirty="0"/>
          </a:p>
        </p:txBody>
      </p:sp>
      <p:pic>
        <p:nvPicPr>
          <p:cNvPr id="5" name="Afbeelding 4"/>
          <p:cNvPicPr>
            <a:picLocks noChangeAspect="1"/>
          </p:cNvPicPr>
          <p:nvPr/>
        </p:nvPicPr>
        <p:blipFill>
          <a:blip r:embed="rId2"/>
          <a:stretch>
            <a:fillRect/>
          </a:stretch>
        </p:blipFill>
        <p:spPr>
          <a:xfrm>
            <a:off x="9958821" y="220028"/>
            <a:ext cx="2233179" cy="1687868"/>
          </a:xfrm>
          <a:prstGeom prst="rect">
            <a:avLst/>
          </a:prstGeom>
        </p:spPr>
      </p:pic>
    </p:spTree>
    <p:extLst>
      <p:ext uri="{BB962C8B-B14F-4D97-AF65-F5344CB8AC3E}">
        <p14:creationId xmlns:p14="http://schemas.microsoft.com/office/powerpoint/2010/main" val="2289064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7.2.2 Interne kwaliteitscontrole (IQC</a:t>
            </a:r>
            <a:r>
              <a:rPr lang="nl-NL" dirty="0" smtClean="0"/>
              <a:t>)</a:t>
            </a:r>
            <a:endParaRPr lang="nl-NL" dirty="0"/>
          </a:p>
        </p:txBody>
      </p:sp>
      <p:sp>
        <p:nvSpPr>
          <p:cNvPr id="3" name="Tijdelijke aanduiding voor inhoud 2"/>
          <p:cNvSpPr>
            <a:spLocks noGrp="1"/>
          </p:cNvSpPr>
          <p:nvPr>
            <p:ph idx="1"/>
          </p:nvPr>
        </p:nvSpPr>
        <p:spPr>
          <a:xfrm>
            <a:off x="397933" y="1191733"/>
            <a:ext cx="11713554" cy="3235888"/>
          </a:xfrm>
          <a:solidFill>
            <a:schemeClr val="accent1">
              <a:lumMod val="20000"/>
              <a:lumOff val="80000"/>
            </a:schemeClr>
          </a:solidFill>
        </p:spPr>
        <p:txBody>
          <a:bodyPr>
            <a:normAutofit/>
          </a:bodyPr>
          <a:lstStyle/>
          <a:p>
            <a:r>
              <a:rPr lang="nl-NL" sz="2000" dirty="0" smtClean="0"/>
              <a:t>omvat </a:t>
            </a:r>
            <a:r>
              <a:rPr lang="nl-NL" sz="2000" dirty="0"/>
              <a:t>alle SQC-methoden die dagelijks of binnen een </a:t>
            </a:r>
            <a:r>
              <a:rPr lang="nl-NL" sz="2000" dirty="0" smtClean="0"/>
              <a:t>serie metingen (</a:t>
            </a:r>
            <a:r>
              <a:rPr lang="nl-NL" sz="2000" i="1" dirty="0" smtClean="0"/>
              <a:t>run</a:t>
            </a:r>
            <a:r>
              <a:rPr lang="nl-NL" sz="2000" dirty="0" smtClean="0"/>
              <a:t>) </a:t>
            </a:r>
            <a:r>
              <a:rPr lang="nl-NL" sz="2000" dirty="0"/>
              <a:t>worden </a:t>
            </a:r>
            <a:r>
              <a:rPr lang="nl-NL" sz="2000" dirty="0" smtClean="0"/>
              <a:t>toegepast</a:t>
            </a:r>
          </a:p>
          <a:p>
            <a:r>
              <a:rPr lang="nl-NL" sz="2000" dirty="0" smtClean="0"/>
              <a:t>metingen </a:t>
            </a:r>
            <a:r>
              <a:rPr lang="nl-NL" sz="2000" dirty="0"/>
              <a:t>in </a:t>
            </a:r>
            <a:r>
              <a:rPr lang="nl-NL" sz="2000" dirty="0" smtClean="0"/>
              <a:t>(stabiel) controlemateriaal ter beoordeling functioneren onderzoeksprocedures </a:t>
            </a:r>
          </a:p>
          <a:p>
            <a:pPr marL="269875" indent="0">
              <a:buNone/>
            </a:pPr>
            <a:r>
              <a:rPr lang="nl-NL" sz="2000" dirty="0" smtClean="0"/>
              <a:t>(= </a:t>
            </a:r>
            <a:r>
              <a:rPr lang="nl-NL" sz="2000" dirty="0"/>
              <a:t>combinatie apparatuur, gebruikte reagentia en </a:t>
            </a:r>
            <a:r>
              <a:rPr lang="nl-NL" sz="2000" dirty="0" smtClean="0"/>
              <a:t>standaarden)</a:t>
            </a:r>
            <a:endParaRPr lang="nl-NL" sz="2000" dirty="0"/>
          </a:p>
          <a:p>
            <a:r>
              <a:rPr lang="nl-NL" sz="2000" dirty="0" smtClean="0"/>
              <a:t>gericht </a:t>
            </a:r>
            <a:r>
              <a:rPr lang="nl-NL" sz="2000" dirty="0"/>
              <a:t>op </a:t>
            </a:r>
            <a:r>
              <a:rPr lang="nl-NL" sz="2000" dirty="0" smtClean="0"/>
              <a:t>beheersen </a:t>
            </a:r>
            <a:r>
              <a:rPr lang="nl-NL" sz="2000" dirty="0" smtClean="0"/>
              <a:t>meetonzekerheid binnen toegestane APS</a:t>
            </a:r>
            <a:endParaRPr lang="nl-NL" sz="2000" dirty="0"/>
          </a:p>
          <a:p>
            <a:endParaRPr lang="nl-NL" sz="2000" dirty="0" smtClean="0"/>
          </a:p>
          <a:p>
            <a:r>
              <a:rPr lang="nl-NL" sz="2000" dirty="0" err="1" smtClean="0"/>
              <a:t>Vrijgifte</a:t>
            </a:r>
            <a:r>
              <a:rPr lang="nl-NL" sz="2000" dirty="0" smtClean="0"/>
              <a:t> analyseresultaten t.b.v. diagnostiek afhankelijk </a:t>
            </a:r>
            <a:r>
              <a:rPr lang="nl-NL" sz="2000" dirty="0"/>
              <a:t>van </a:t>
            </a:r>
            <a:r>
              <a:rPr lang="nl-NL" sz="2000" dirty="0" smtClean="0"/>
              <a:t>resultaten controlemetingen</a:t>
            </a:r>
            <a:endParaRPr lang="nl-NL" sz="2000" dirty="0"/>
          </a:p>
        </p:txBody>
      </p:sp>
    </p:spTree>
    <p:extLst>
      <p:ext uri="{BB962C8B-B14F-4D97-AF65-F5344CB8AC3E}">
        <p14:creationId xmlns:p14="http://schemas.microsoft.com/office/powerpoint/2010/main" val="127654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7.2.2 Interne kwaliteitscontrole (IQC</a:t>
            </a:r>
            <a:r>
              <a:rPr lang="nl-NL" dirty="0" smtClean="0"/>
              <a:t>)</a:t>
            </a:r>
            <a:endParaRPr lang="nl-NL" dirty="0"/>
          </a:p>
        </p:txBody>
      </p:sp>
      <p:sp>
        <p:nvSpPr>
          <p:cNvPr id="3" name="Tijdelijke aanduiding voor inhoud 2"/>
          <p:cNvSpPr>
            <a:spLocks noGrp="1"/>
          </p:cNvSpPr>
          <p:nvPr>
            <p:ph idx="1"/>
          </p:nvPr>
        </p:nvSpPr>
        <p:spPr>
          <a:xfrm>
            <a:off x="397932" y="1191733"/>
            <a:ext cx="11675535" cy="4916574"/>
          </a:xfrm>
          <a:solidFill>
            <a:schemeClr val="accent1">
              <a:lumMod val="20000"/>
              <a:lumOff val="80000"/>
            </a:schemeClr>
          </a:solidFill>
        </p:spPr>
        <p:txBody>
          <a:bodyPr>
            <a:normAutofit/>
          </a:bodyPr>
          <a:lstStyle/>
          <a:p>
            <a:r>
              <a:rPr lang="nl-NL" dirty="0" smtClean="0"/>
              <a:t>In klinisch </a:t>
            </a:r>
            <a:r>
              <a:rPr lang="nl-NL" dirty="0"/>
              <a:t>chemische laboratoria </a:t>
            </a:r>
            <a:r>
              <a:rPr lang="nl-NL" dirty="0" smtClean="0"/>
              <a:t>sinds jaren </a:t>
            </a:r>
            <a:r>
              <a:rPr lang="nl-NL" dirty="0"/>
              <a:t>’70-’80 </a:t>
            </a:r>
            <a:r>
              <a:rPr lang="nl-NL" dirty="0" smtClean="0"/>
              <a:t>gebruikelijk:</a:t>
            </a:r>
          </a:p>
          <a:p>
            <a:pPr lvl="1"/>
            <a:r>
              <a:rPr lang="nl-NL" dirty="0" smtClean="0"/>
              <a:t>criteria </a:t>
            </a:r>
            <a:r>
              <a:rPr lang="nl-NL" dirty="0"/>
              <a:t>en beoordelingsmethodieken </a:t>
            </a:r>
            <a:r>
              <a:rPr lang="nl-NL" dirty="0" smtClean="0"/>
              <a:t>beschreven </a:t>
            </a:r>
            <a:r>
              <a:rPr lang="nl-NL" dirty="0"/>
              <a:t>door </a:t>
            </a:r>
            <a:r>
              <a:rPr lang="nl-NL" dirty="0" err="1"/>
              <a:t>Levey</a:t>
            </a:r>
            <a:r>
              <a:rPr lang="nl-NL" dirty="0"/>
              <a:t> </a:t>
            </a:r>
            <a:r>
              <a:rPr lang="nl-NL" dirty="0" smtClean="0"/>
              <a:t>&amp; </a:t>
            </a:r>
            <a:r>
              <a:rPr lang="nl-NL" dirty="0" err="1"/>
              <a:t>Jennings</a:t>
            </a:r>
            <a:r>
              <a:rPr lang="nl-NL" dirty="0"/>
              <a:t> [1950] en Westgard et al. [1981</a:t>
            </a:r>
            <a:r>
              <a:rPr lang="nl-NL" dirty="0" smtClean="0"/>
              <a:t>]</a:t>
            </a:r>
          </a:p>
          <a:p>
            <a:pPr lvl="1"/>
            <a:r>
              <a:rPr lang="nl-NL" dirty="0" smtClean="0"/>
              <a:t>gebaseerd </a:t>
            </a:r>
            <a:r>
              <a:rPr lang="nl-NL" dirty="0"/>
              <a:t>op </a:t>
            </a:r>
            <a:r>
              <a:rPr lang="nl-NL" dirty="0" smtClean="0"/>
              <a:t>statistische benadering </a:t>
            </a:r>
            <a:r>
              <a:rPr lang="nl-NL" dirty="0" err="1" smtClean="0"/>
              <a:t>Shewhart</a:t>
            </a:r>
            <a:r>
              <a:rPr lang="nl-NL" dirty="0" smtClean="0"/>
              <a:t>, 1931</a:t>
            </a:r>
          </a:p>
          <a:p>
            <a:pPr lvl="1"/>
            <a:r>
              <a:rPr lang="nl-NL" dirty="0" smtClean="0"/>
              <a:t>houdt onvoldoende rekening met </a:t>
            </a:r>
            <a:r>
              <a:rPr lang="nl-NL" dirty="0" smtClean="0"/>
              <a:t>verschillen </a:t>
            </a:r>
            <a:r>
              <a:rPr lang="nl-NL" dirty="0"/>
              <a:t>in biologische en analytische variatie </a:t>
            </a:r>
            <a:r>
              <a:rPr lang="nl-NL" dirty="0" smtClean="0"/>
              <a:t>[</a:t>
            </a:r>
            <a:r>
              <a:rPr lang="nl-NL" dirty="0" err="1"/>
              <a:t>Cotlove</a:t>
            </a:r>
            <a:r>
              <a:rPr lang="nl-NL" dirty="0"/>
              <a:t> et al., 1970</a:t>
            </a:r>
            <a:r>
              <a:rPr lang="nl-NL" dirty="0" smtClean="0"/>
              <a:t>]</a:t>
            </a:r>
            <a:endParaRPr lang="nl-NL" dirty="0"/>
          </a:p>
          <a:p>
            <a:endParaRPr lang="nl-NL" dirty="0" smtClean="0"/>
          </a:p>
          <a:p>
            <a:r>
              <a:rPr lang="nl-NL" dirty="0" smtClean="0"/>
              <a:t>Verbetering m.b.v. Six </a:t>
            </a:r>
            <a:r>
              <a:rPr lang="nl-NL" dirty="0"/>
              <a:t>Sigma </a:t>
            </a:r>
            <a:r>
              <a:rPr lang="nl-NL" dirty="0" smtClean="0"/>
              <a:t>methodiek</a:t>
            </a:r>
          </a:p>
          <a:p>
            <a:pPr lvl="1"/>
            <a:r>
              <a:rPr lang="nl-NL" dirty="0" smtClean="0"/>
              <a:t>optimaal </a:t>
            </a:r>
            <a:r>
              <a:rPr lang="nl-NL" dirty="0"/>
              <a:t>resultaat (hoge foutdetectiekans en lage onterechte afkeuring</a:t>
            </a:r>
            <a:r>
              <a:rPr lang="nl-NL" dirty="0" smtClean="0"/>
              <a:t>)</a:t>
            </a:r>
          </a:p>
          <a:p>
            <a:pPr lvl="1"/>
            <a:r>
              <a:rPr lang="nl-NL" dirty="0" smtClean="0"/>
              <a:t>optimaal </a:t>
            </a:r>
            <a:r>
              <a:rPr lang="nl-NL" dirty="0"/>
              <a:t>gebruik van </a:t>
            </a:r>
            <a:r>
              <a:rPr lang="nl-NL" dirty="0" smtClean="0"/>
              <a:t>middelen</a:t>
            </a:r>
            <a:endParaRPr lang="nl-NL" dirty="0"/>
          </a:p>
          <a:p>
            <a:endParaRPr lang="nl-NL" dirty="0" smtClean="0"/>
          </a:p>
          <a:p>
            <a:r>
              <a:rPr lang="nl-NL" dirty="0" smtClean="0"/>
              <a:t>laatste </a:t>
            </a:r>
            <a:r>
              <a:rPr lang="nl-NL" dirty="0"/>
              <a:t>jaren </a:t>
            </a:r>
            <a:r>
              <a:rPr lang="nl-NL" dirty="0" smtClean="0"/>
              <a:t>in </a:t>
            </a:r>
            <a:r>
              <a:rPr lang="nl-NL" dirty="0"/>
              <a:t>toenemende mate </a:t>
            </a:r>
            <a:r>
              <a:rPr lang="nl-NL" dirty="0" smtClean="0"/>
              <a:t>andere </a:t>
            </a:r>
            <a:r>
              <a:rPr lang="nl-NL" dirty="0"/>
              <a:t>(risico gebaseerde) </a:t>
            </a:r>
            <a:r>
              <a:rPr lang="nl-NL" dirty="0" smtClean="0"/>
              <a:t>technieken:</a:t>
            </a:r>
          </a:p>
          <a:p>
            <a:pPr lvl="1"/>
            <a:r>
              <a:rPr lang="nl-NL" dirty="0" err="1" smtClean="0"/>
              <a:t>Bracketed</a:t>
            </a:r>
            <a:r>
              <a:rPr lang="nl-NL" dirty="0" smtClean="0"/>
              <a:t> </a:t>
            </a:r>
            <a:r>
              <a:rPr lang="nl-NL" dirty="0"/>
              <a:t>Risk-</a:t>
            </a:r>
            <a:r>
              <a:rPr lang="nl-NL" dirty="0" err="1"/>
              <a:t>Based</a:t>
            </a:r>
            <a:r>
              <a:rPr lang="nl-NL" dirty="0"/>
              <a:t> </a:t>
            </a:r>
            <a:r>
              <a:rPr lang="nl-NL" dirty="0" err="1"/>
              <a:t>Quality</a:t>
            </a:r>
            <a:r>
              <a:rPr lang="nl-NL" dirty="0"/>
              <a:t> Control [Westgard et al., 2018] </a:t>
            </a:r>
            <a:endParaRPr lang="nl-NL" dirty="0" smtClean="0"/>
          </a:p>
          <a:p>
            <a:pPr lvl="1"/>
            <a:r>
              <a:rPr lang="nl-NL" dirty="0" err="1" smtClean="0"/>
              <a:t>Patient-Based</a:t>
            </a:r>
            <a:r>
              <a:rPr lang="nl-NL" dirty="0" smtClean="0"/>
              <a:t> </a:t>
            </a:r>
            <a:r>
              <a:rPr lang="nl-NL" dirty="0"/>
              <a:t>Real-Time </a:t>
            </a:r>
            <a:r>
              <a:rPr lang="nl-NL" dirty="0" err="1"/>
              <a:t>Quality</a:t>
            </a:r>
            <a:r>
              <a:rPr lang="nl-NL" dirty="0"/>
              <a:t> Control [van Rossum, 2020; van Rossum et al., 2021]. </a:t>
            </a:r>
            <a:endParaRPr lang="nl-NL" dirty="0" smtClean="0"/>
          </a:p>
          <a:p>
            <a:endParaRPr lang="nl-NL" dirty="0"/>
          </a:p>
        </p:txBody>
      </p:sp>
    </p:spTree>
    <p:extLst>
      <p:ext uri="{BB962C8B-B14F-4D97-AF65-F5344CB8AC3E}">
        <p14:creationId xmlns:p14="http://schemas.microsoft.com/office/powerpoint/2010/main" val="947088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bg1"/>
            </a:gs>
            <a:gs pos="55000">
              <a:schemeClr val="bg1">
                <a:lumMod val="85000"/>
              </a:schemeClr>
            </a:gs>
            <a:gs pos="83000">
              <a:schemeClr val="bg1">
                <a:lumMod val="75000"/>
              </a:schemeClr>
            </a:gs>
            <a:gs pos="100000">
              <a:schemeClr val="bg1">
                <a:lumMod val="75000"/>
              </a:schemeClr>
            </a:gs>
          </a:gsLst>
          <a:lin ang="10800000" scaled="1"/>
          <a:tileRect/>
        </a:gradFill>
        <a:effectLst/>
      </p:bgPr>
    </p:bg>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773690" y="785814"/>
            <a:ext cx="1000125" cy="460375"/>
          </a:xfrm>
          <a:prstGeom prst="rect">
            <a:avLst/>
          </a:prstGeom>
          <a:solidFill>
            <a:srgbClr val="FFCC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dirty="0">
                <a:ln>
                  <a:noFill/>
                </a:ln>
                <a:solidFill>
                  <a:srgbClr val="000000"/>
                </a:solidFill>
                <a:effectLst/>
                <a:uLnTx/>
                <a:uFillTx/>
                <a:latin typeface="Arial" charset="0"/>
                <a:ea typeface="+mn-ea"/>
                <a:cs typeface="Arial" charset="0"/>
              </a:rPr>
              <a:t>1924</a:t>
            </a:r>
          </a:p>
        </p:txBody>
      </p:sp>
      <p:sp>
        <p:nvSpPr>
          <p:cNvPr id="233475" name="Text Box 3"/>
          <p:cNvSpPr txBox="1">
            <a:spLocks noChangeArrowheads="1"/>
          </p:cNvSpPr>
          <p:nvPr/>
        </p:nvSpPr>
        <p:spPr bwMode="auto">
          <a:xfrm>
            <a:off x="5516421" y="2070101"/>
            <a:ext cx="1000125" cy="460375"/>
          </a:xfrm>
          <a:prstGeom prst="rect">
            <a:avLst/>
          </a:prstGeom>
          <a:solidFill>
            <a:srgbClr val="F2F2F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a:ln>
                  <a:noFill/>
                </a:ln>
                <a:solidFill>
                  <a:srgbClr val="000000"/>
                </a:solidFill>
                <a:effectLst/>
                <a:uLnTx/>
                <a:uFillTx/>
                <a:latin typeface="Arial" charset="0"/>
                <a:ea typeface="+mn-ea"/>
                <a:cs typeface="Arial" charset="0"/>
              </a:rPr>
              <a:t>1981</a:t>
            </a:r>
          </a:p>
        </p:txBody>
      </p:sp>
      <p:sp>
        <p:nvSpPr>
          <p:cNvPr id="233476" name="Text Box 4"/>
          <p:cNvSpPr txBox="1">
            <a:spLocks noChangeArrowheads="1"/>
          </p:cNvSpPr>
          <p:nvPr/>
        </p:nvSpPr>
        <p:spPr bwMode="auto">
          <a:xfrm>
            <a:off x="3774715" y="2070101"/>
            <a:ext cx="928687" cy="460375"/>
          </a:xfrm>
          <a:prstGeom prst="rect">
            <a:avLst/>
          </a:prstGeom>
          <a:solidFill>
            <a:srgbClr val="F2F2F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a:ln>
                  <a:noFill/>
                </a:ln>
                <a:solidFill>
                  <a:srgbClr val="000000"/>
                </a:solidFill>
                <a:effectLst/>
                <a:uLnTx/>
                <a:uFillTx/>
                <a:latin typeface="Arial" charset="0"/>
                <a:ea typeface="+mn-ea"/>
                <a:cs typeface="Arial" charset="0"/>
              </a:rPr>
              <a:t>1956</a:t>
            </a:r>
          </a:p>
        </p:txBody>
      </p:sp>
      <p:sp>
        <p:nvSpPr>
          <p:cNvPr id="233477" name="Text Box 5"/>
          <p:cNvSpPr txBox="1">
            <a:spLocks noChangeArrowheads="1"/>
          </p:cNvSpPr>
          <p:nvPr/>
        </p:nvSpPr>
        <p:spPr bwMode="auto">
          <a:xfrm>
            <a:off x="7465687" y="4958919"/>
            <a:ext cx="928688" cy="460375"/>
          </a:xfrm>
          <a:prstGeom prst="rect">
            <a:avLst/>
          </a:prstGeom>
          <a:solidFill>
            <a:schemeClr val="accent2">
              <a:lumMod val="40000"/>
              <a:lumOff val="60000"/>
            </a:schemeClr>
          </a:solidFill>
          <a:ln w="9360">
            <a:solidFill>
              <a:srgbClr val="000000"/>
            </a:solidFill>
            <a:miter lim="800000"/>
            <a:headEnd/>
            <a:tailEnd/>
          </a:ln>
          <a:effectLs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dirty="0">
                <a:ln>
                  <a:noFill/>
                </a:ln>
                <a:solidFill>
                  <a:srgbClr val="000000"/>
                </a:solidFill>
                <a:effectLst/>
                <a:uLnTx/>
                <a:uFillTx/>
                <a:latin typeface="Arial" charset="0"/>
                <a:ea typeface="+mn-ea"/>
                <a:cs typeface="Arial" charset="0"/>
              </a:rPr>
              <a:t>1999</a:t>
            </a:r>
          </a:p>
        </p:txBody>
      </p:sp>
      <p:cxnSp>
        <p:nvCxnSpPr>
          <p:cNvPr id="233479" name="AutoShape 7"/>
          <p:cNvCxnSpPr>
            <a:cxnSpLocks noChangeShapeType="1"/>
          </p:cNvCxnSpPr>
          <p:nvPr/>
        </p:nvCxnSpPr>
        <p:spPr bwMode="auto">
          <a:xfrm>
            <a:off x="1773815" y="1016001"/>
            <a:ext cx="930275" cy="1588"/>
          </a:xfrm>
          <a:prstGeom prst="bent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3480" name="Text Box 8"/>
          <p:cNvSpPr txBox="1">
            <a:spLocks noChangeArrowheads="1"/>
          </p:cNvSpPr>
          <p:nvPr/>
        </p:nvSpPr>
        <p:spPr bwMode="auto">
          <a:xfrm>
            <a:off x="685800" y="5017077"/>
            <a:ext cx="1000125" cy="460375"/>
          </a:xfrm>
          <a:prstGeom prst="rect">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a:ln>
                  <a:noFill/>
                </a:ln>
                <a:solidFill>
                  <a:srgbClr val="000000"/>
                </a:solidFill>
                <a:effectLst/>
                <a:uLnTx/>
                <a:uFillTx/>
                <a:latin typeface="Arial" charset="0"/>
                <a:ea typeface="+mn-ea"/>
                <a:cs typeface="Arial" charset="0"/>
              </a:rPr>
              <a:t>1924</a:t>
            </a:r>
          </a:p>
        </p:txBody>
      </p:sp>
      <p:cxnSp>
        <p:nvCxnSpPr>
          <p:cNvPr id="233481" name="AutoShape 9"/>
          <p:cNvCxnSpPr>
            <a:cxnSpLocks noChangeShapeType="1"/>
          </p:cNvCxnSpPr>
          <p:nvPr/>
        </p:nvCxnSpPr>
        <p:spPr bwMode="auto">
          <a:xfrm flipV="1">
            <a:off x="4703402" y="2300288"/>
            <a:ext cx="790575" cy="1587"/>
          </a:xfrm>
          <a:prstGeom prst="bent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3482" name="AutoShape 10"/>
          <p:cNvCxnSpPr>
            <a:cxnSpLocks noChangeShapeType="1"/>
          </p:cNvCxnSpPr>
          <p:nvPr/>
        </p:nvCxnSpPr>
        <p:spPr bwMode="auto">
          <a:xfrm>
            <a:off x="1666875" y="5247699"/>
            <a:ext cx="4429125" cy="1587"/>
          </a:xfrm>
          <a:prstGeom prst="bent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3483" name="Text Box 11"/>
          <p:cNvSpPr txBox="1">
            <a:spLocks noChangeArrowheads="1"/>
          </p:cNvSpPr>
          <p:nvPr/>
        </p:nvSpPr>
        <p:spPr bwMode="auto">
          <a:xfrm>
            <a:off x="2600181" y="785813"/>
            <a:ext cx="1000125" cy="460375"/>
          </a:xfrm>
          <a:prstGeom prst="rect">
            <a:avLst/>
          </a:prstGeom>
          <a:solidFill>
            <a:srgbClr val="FFCC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a:ln>
                  <a:noFill/>
                </a:ln>
                <a:solidFill>
                  <a:srgbClr val="000000"/>
                </a:solidFill>
                <a:effectLst/>
                <a:uLnTx/>
                <a:uFillTx/>
                <a:latin typeface="Arial" charset="0"/>
                <a:ea typeface="+mn-ea"/>
                <a:cs typeface="Arial" charset="0"/>
              </a:rPr>
              <a:t>1950</a:t>
            </a:r>
          </a:p>
        </p:txBody>
      </p:sp>
      <p:sp>
        <p:nvSpPr>
          <p:cNvPr id="233484" name="AutoShape 12"/>
          <p:cNvSpPr>
            <a:spLocks noChangeArrowheads="1"/>
          </p:cNvSpPr>
          <p:nvPr/>
        </p:nvSpPr>
        <p:spPr bwMode="auto">
          <a:xfrm>
            <a:off x="6146620" y="1659301"/>
            <a:ext cx="1439862" cy="287338"/>
          </a:xfrm>
          <a:prstGeom prst="wedgeRoundRectCallout">
            <a:avLst>
              <a:gd name="adj1" fmla="val -47685"/>
              <a:gd name="adj2" fmla="val 93093"/>
              <a:gd name="adj3" fmla="val 16667"/>
            </a:avLst>
          </a:prstGeom>
          <a:solidFill>
            <a:srgbClr val="EAEAEA"/>
          </a:solidFill>
          <a:ln w="9360">
            <a:solidFill>
              <a:srgbClr val="10146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a:ln>
                  <a:noFill/>
                </a:ln>
                <a:solidFill>
                  <a:srgbClr val="101463"/>
                </a:solidFill>
                <a:effectLst/>
                <a:uLnTx/>
                <a:uFillTx/>
                <a:latin typeface="Arial" charset="0"/>
                <a:ea typeface="+mn-ea"/>
                <a:cs typeface="+mn-cs"/>
              </a:rPr>
              <a:t>Westgard rules</a:t>
            </a:r>
          </a:p>
        </p:txBody>
      </p:sp>
      <p:sp>
        <p:nvSpPr>
          <p:cNvPr id="233485" name="AutoShape 13"/>
          <p:cNvSpPr>
            <a:spLocks noChangeArrowheads="1"/>
          </p:cNvSpPr>
          <p:nvPr/>
        </p:nvSpPr>
        <p:spPr bwMode="auto">
          <a:xfrm>
            <a:off x="2493818" y="1652587"/>
            <a:ext cx="1780960" cy="287338"/>
          </a:xfrm>
          <a:prstGeom prst="wedgeRoundRectCallout">
            <a:avLst>
              <a:gd name="adj1" fmla="val 50935"/>
              <a:gd name="adj2" fmla="val 95306"/>
              <a:gd name="adj3" fmla="val 16667"/>
            </a:avLst>
          </a:prstGeom>
          <a:solidFill>
            <a:srgbClr val="EAEAEA"/>
          </a:solidFill>
          <a:ln w="9360">
            <a:solidFill>
              <a:srgbClr val="10146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dirty="0">
                <a:ln>
                  <a:noFill/>
                </a:ln>
                <a:solidFill>
                  <a:srgbClr val="101463"/>
                </a:solidFill>
                <a:effectLst/>
                <a:uLnTx/>
                <a:uFillTx/>
                <a:latin typeface="Arial" charset="0"/>
                <a:ea typeface="+mn-ea"/>
                <a:cs typeface="+mn-cs"/>
              </a:rPr>
              <a:t>Western Electric </a:t>
            </a:r>
            <a:r>
              <a:rPr kumimoji="0" lang="nl-NL" altLang="nl-NL" sz="1200" b="0" i="0" u="none" strike="noStrike" kern="1200" cap="none" spc="0" normalizeH="0" baseline="0" noProof="0" dirty="0" err="1">
                <a:ln>
                  <a:noFill/>
                </a:ln>
                <a:solidFill>
                  <a:srgbClr val="101463"/>
                </a:solidFill>
                <a:effectLst/>
                <a:uLnTx/>
                <a:uFillTx/>
                <a:latin typeface="Arial" charset="0"/>
                <a:ea typeface="+mn-ea"/>
                <a:cs typeface="+mn-cs"/>
              </a:rPr>
              <a:t>rules</a:t>
            </a:r>
            <a:endParaRPr kumimoji="0" lang="nl-NL" altLang="nl-NL" sz="1200" b="0" i="0" u="none" strike="noStrike" kern="1200" cap="none" spc="0" normalizeH="0" baseline="0" noProof="0" dirty="0">
              <a:ln>
                <a:noFill/>
              </a:ln>
              <a:solidFill>
                <a:srgbClr val="101463"/>
              </a:solidFill>
              <a:effectLst/>
              <a:uLnTx/>
              <a:uFillTx/>
              <a:latin typeface="Arial" charset="0"/>
              <a:ea typeface="+mn-ea"/>
              <a:cs typeface="+mn-cs"/>
            </a:endParaRPr>
          </a:p>
        </p:txBody>
      </p:sp>
      <p:sp>
        <p:nvSpPr>
          <p:cNvPr id="233486" name="AutoShape 14"/>
          <p:cNvSpPr>
            <a:spLocks noChangeArrowheads="1"/>
          </p:cNvSpPr>
          <p:nvPr/>
        </p:nvSpPr>
        <p:spPr bwMode="auto">
          <a:xfrm>
            <a:off x="3338948" y="342899"/>
            <a:ext cx="1679862" cy="287338"/>
          </a:xfrm>
          <a:prstGeom prst="wedgeRoundRectCallout">
            <a:avLst>
              <a:gd name="adj1" fmla="val -51588"/>
              <a:gd name="adj2" fmla="val 98620"/>
              <a:gd name="adj3" fmla="val 16667"/>
            </a:avLst>
          </a:prstGeom>
          <a:solidFill>
            <a:srgbClr val="FFCC99"/>
          </a:solidFill>
          <a:ln w="9360">
            <a:solidFill>
              <a:srgbClr val="10146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a:ln>
                  <a:noFill/>
                </a:ln>
                <a:solidFill>
                  <a:srgbClr val="101463"/>
                </a:solidFill>
                <a:effectLst/>
                <a:uLnTx/>
                <a:uFillTx/>
                <a:latin typeface="Arial" charset="0"/>
                <a:ea typeface="+mn-ea"/>
                <a:cs typeface="+mn-cs"/>
              </a:rPr>
              <a:t>Levey Jennings chart</a:t>
            </a:r>
          </a:p>
        </p:txBody>
      </p:sp>
      <p:sp>
        <p:nvSpPr>
          <p:cNvPr id="233487" name="AutoShape 15"/>
          <p:cNvSpPr>
            <a:spLocks noChangeArrowheads="1"/>
          </p:cNvSpPr>
          <p:nvPr/>
        </p:nvSpPr>
        <p:spPr bwMode="auto">
          <a:xfrm>
            <a:off x="312522" y="265222"/>
            <a:ext cx="1223963" cy="287338"/>
          </a:xfrm>
          <a:prstGeom prst="wedgeRoundRectCallout">
            <a:avLst>
              <a:gd name="adj1" fmla="val 43644"/>
              <a:gd name="adj2" fmla="val 129560"/>
              <a:gd name="adj3" fmla="val 16667"/>
            </a:avLst>
          </a:prstGeom>
          <a:solidFill>
            <a:srgbClr val="FFCC99"/>
          </a:solidFill>
          <a:ln w="9360">
            <a:solidFill>
              <a:srgbClr val="10146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a:ln>
                  <a:noFill/>
                </a:ln>
                <a:solidFill>
                  <a:srgbClr val="101463"/>
                </a:solidFill>
                <a:effectLst/>
                <a:uLnTx/>
                <a:uFillTx/>
                <a:latin typeface="Arial" charset="0"/>
                <a:ea typeface="+mn-ea"/>
                <a:cs typeface="+mn-cs"/>
              </a:rPr>
              <a:t>Shewhart plot</a:t>
            </a:r>
          </a:p>
        </p:txBody>
      </p:sp>
      <p:sp>
        <p:nvSpPr>
          <p:cNvPr id="233488" name="AutoShape 16"/>
          <p:cNvSpPr>
            <a:spLocks noChangeArrowheads="1"/>
          </p:cNvSpPr>
          <p:nvPr/>
        </p:nvSpPr>
        <p:spPr bwMode="auto">
          <a:xfrm>
            <a:off x="89478" y="4518493"/>
            <a:ext cx="1368425" cy="287338"/>
          </a:xfrm>
          <a:prstGeom prst="wedgeRoundRectCallout">
            <a:avLst>
              <a:gd name="adj1" fmla="val 51394"/>
              <a:gd name="adj2" fmla="val 115194"/>
              <a:gd name="adj3" fmla="val 16667"/>
            </a:avLst>
          </a:prstGeom>
          <a:solidFill>
            <a:srgbClr val="CCFFFF"/>
          </a:solidFill>
          <a:ln w="9360">
            <a:solidFill>
              <a:srgbClr val="10146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a:ln>
                  <a:noFill/>
                </a:ln>
                <a:solidFill>
                  <a:srgbClr val="101463"/>
                </a:solidFill>
                <a:effectLst/>
                <a:uLnTx/>
                <a:uFillTx/>
                <a:latin typeface="Arial" charset="0"/>
                <a:ea typeface="+mn-ea"/>
                <a:cs typeface="+mn-cs"/>
              </a:rPr>
              <a:t>Tolerance limits</a:t>
            </a:r>
          </a:p>
        </p:txBody>
      </p:sp>
      <p:sp>
        <p:nvSpPr>
          <p:cNvPr id="233489" name="AutoShape 17"/>
          <p:cNvSpPr>
            <a:spLocks noChangeArrowheads="1"/>
          </p:cNvSpPr>
          <p:nvPr/>
        </p:nvSpPr>
        <p:spPr bwMode="auto">
          <a:xfrm>
            <a:off x="6928391" y="4522423"/>
            <a:ext cx="1763929" cy="287338"/>
          </a:xfrm>
          <a:prstGeom prst="wedgeRoundRectCallout">
            <a:avLst>
              <a:gd name="adj1" fmla="val 4593"/>
              <a:gd name="adj2" fmla="val 114389"/>
              <a:gd name="adj3" fmla="val 16667"/>
            </a:avLst>
          </a:prstGeom>
          <a:solidFill>
            <a:schemeClr val="accent2">
              <a:lumMod val="40000"/>
              <a:lumOff val="60000"/>
            </a:schemeClr>
          </a:solidFill>
          <a:ln w="9360">
            <a:solidFill>
              <a:srgbClr val="101463"/>
            </a:solidFill>
            <a:miter lim="800000"/>
            <a:headEnd/>
            <a:tailEnd/>
          </a:ln>
          <a:effectLs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dirty="0">
                <a:ln>
                  <a:noFill/>
                </a:ln>
                <a:solidFill>
                  <a:srgbClr val="101463"/>
                </a:solidFill>
                <a:effectLst/>
                <a:uLnTx/>
                <a:uFillTx/>
                <a:latin typeface="Arial" charset="0"/>
                <a:ea typeface="+mn-ea"/>
                <a:cs typeface="+mn-cs"/>
              </a:rPr>
              <a:t>Stockholm Conference</a:t>
            </a:r>
          </a:p>
        </p:txBody>
      </p:sp>
      <p:sp>
        <p:nvSpPr>
          <p:cNvPr id="233490" name="Text Box 18"/>
          <p:cNvSpPr txBox="1">
            <a:spLocks noChangeArrowheads="1"/>
          </p:cNvSpPr>
          <p:nvPr/>
        </p:nvSpPr>
        <p:spPr bwMode="auto">
          <a:xfrm>
            <a:off x="4688213" y="4972049"/>
            <a:ext cx="1000125" cy="460375"/>
          </a:xfrm>
          <a:prstGeom prst="rect">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a:ln>
                  <a:noFill/>
                </a:ln>
                <a:solidFill>
                  <a:srgbClr val="000000"/>
                </a:solidFill>
                <a:effectLst/>
                <a:uLnTx/>
                <a:uFillTx/>
                <a:latin typeface="Arial" charset="0"/>
                <a:ea typeface="+mn-ea"/>
                <a:cs typeface="Arial" charset="0"/>
              </a:rPr>
              <a:t>1970</a:t>
            </a:r>
          </a:p>
        </p:txBody>
      </p:sp>
      <p:sp>
        <p:nvSpPr>
          <p:cNvPr id="233491" name="Text Box 19"/>
          <p:cNvSpPr txBox="1">
            <a:spLocks noChangeArrowheads="1"/>
          </p:cNvSpPr>
          <p:nvPr/>
        </p:nvSpPr>
        <p:spPr bwMode="auto">
          <a:xfrm>
            <a:off x="6076950" y="4968841"/>
            <a:ext cx="1000125" cy="460375"/>
          </a:xfrm>
          <a:prstGeom prst="rect">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dirty="0">
                <a:ln>
                  <a:noFill/>
                </a:ln>
                <a:solidFill>
                  <a:srgbClr val="000000"/>
                </a:solidFill>
                <a:effectLst/>
                <a:uLnTx/>
                <a:uFillTx/>
                <a:latin typeface="Arial" charset="0"/>
                <a:ea typeface="+mn-ea"/>
                <a:cs typeface="Arial" charset="0"/>
              </a:rPr>
              <a:t>1988</a:t>
            </a:r>
          </a:p>
        </p:txBody>
      </p:sp>
      <p:sp>
        <p:nvSpPr>
          <p:cNvPr id="233492" name="AutoShape 20"/>
          <p:cNvSpPr>
            <a:spLocks noChangeArrowheads="1"/>
          </p:cNvSpPr>
          <p:nvPr/>
        </p:nvSpPr>
        <p:spPr bwMode="auto">
          <a:xfrm>
            <a:off x="4577846" y="4511277"/>
            <a:ext cx="1122651" cy="287338"/>
          </a:xfrm>
          <a:prstGeom prst="wedgeRoundRectCallout">
            <a:avLst>
              <a:gd name="adj1" fmla="val 19259"/>
              <a:gd name="adj2" fmla="val 117403"/>
              <a:gd name="adj3" fmla="val 16667"/>
            </a:avLst>
          </a:prstGeom>
          <a:solidFill>
            <a:srgbClr val="CCFFFF"/>
          </a:solidFill>
          <a:ln w="9360">
            <a:solidFill>
              <a:srgbClr val="10146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a:ln>
                  <a:noFill/>
                </a:ln>
                <a:solidFill>
                  <a:srgbClr val="101463"/>
                </a:solidFill>
                <a:effectLst/>
                <a:uLnTx/>
                <a:uFillTx/>
                <a:latin typeface="Arial" charset="0"/>
                <a:ea typeface="+mn-ea"/>
                <a:cs typeface="+mn-cs"/>
              </a:rPr>
              <a:t>Cotlove et al.</a:t>
            </a:r>
          </a:p>
        </p:txBody>
      </p:sp>
      <p:sp>
        <p:nvSpPr>
          <p:cNvPr id="233493" name="AutoShape 21"/>
          <p:cNvSpPr>
            <a:spLocks noChangeArrowheads="1"/>
          </p:cNvSpPr>
          <p:nvPr/>
        </p:nvSpPr>
        <p:spPr bwMode="auto">
          <a:xfrm>
            <a:off x="6076950" y="4518493"/>
            <a:ext cx="798946" cy="287338"/>
          </a:xfrm>
          <a:prstGeom prst="wedgeRoundRectCallout">
            <a:avLst>
              <a:gd name="adj1" fmla="val -1046"/>
              <a:gd name="adj2" fmla="val 107458"/>
              <a:gd name="adj3" fmla="val 16667"/>
            </a:avLst>
          </a:prstGeom>
          <a:solidFill>
            <a:srgbClr val="CCFFFF"/>
          </a:solidFill>
          <a:ln w="9360">
            <a:solidFill>
              <a:srgbClr val="10146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a:ln>
                  <a:noFill/>
                </a:ln>
                <a:solidFill>
                  <a:srgbClr val="101463"/>
                </a:solidFill>
                <a:effectLst/>
                <a:uLnTx/>
                <a:uFillTx/>
                <a:latin typeface="Arial" charset="0"/>
                <a:ea typeface="+mn-ea"/>
                <a:cs typeface="+mn-cs"/>
              </a:rPr>
              <a:t>CLIA’88</a:t>
            </a:r>
          </a:p>
        </p:txBody>
      </p:sp>
      <p:sp>
        <p:nvSpPr>
          <p:cNvPr id="23" name="Text Box 5"/>
          <p:cNvSpPr txBox="1">
            <a:spLocks noChangeArrowheads="1"/>
          </p:cNvSpPr>
          <p:nvPr/>
        </p:nvSpPr>
        <p:spPr bwMode="auto">
          <a:xfrm>
            <a:off x="9428956" y="4958918"/>
            <a:ext cx="928688" cy="460375"/>
          </a:xfrm>
          <a:prstGeom prst="rect">
            <a:avLst/>
          </a:prstGeom>
          <a:solidFill>
            <a:schemeClr val="accent2">
              <a:lumMod val="40000"/>
              <a:lumOff val="60000"/>
            </a:schemeClr>
          </a:solidFill>
          <a:ln w="9360">
            <a:solidFill>
              <a:srgbClr val="000000"/>
            </a:solidFill>
            <a:miter lim="800000"/>
            <a:headEnd/>
            <a:tailEnd/>
          </a:ln>
          <a:effectLs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dirty="0" smtClean="0">
                <a:ln>
                  <a:noFill/>
                </a:ln>
                <a:solidFill>
                  <a:srgbClr val="000000"/>
                </a:solidFill>
                <a:effectLst/>
                <a:uLnTx/>
                <a:uFillTx/>
                <a:latin typeface="Arial" charset="0"/>
                <a:ea typeface="+mn-ea"/>
                <a:cs typeface="Arial" charset="0"/>
              </a:rPr>
              <a:t>2014</a:t>
            </a:r>
            <a:endParaRPr kumimoji="0" lang="nl-NL" altLang="nl-NL"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4" name="AutoShape 17"/>
          <p:cNvSpPr>
            <a:spLocks noChangeArrowheads="1"/>
          </p:cNvSpPr>
          <p:nvPr/>
        </p:nvSpPr>
        <p:spPr bwMode="auto">
          <a:xfrm>
            <a:off x="9188646" y="4526014"/>
            <a:ext cx="1433912" cy="287338"/>
          </a:xfrm>
          <a:prstGeom prst="wedgeRoundRectCallout">
            <a:avLst>
              <a:gd name="adj1" fmla="val -20204"/>
              <a:gd name="adj2" fmla="val 103540"/>
              <a:gd name="adj3" fmla="val 16667"/>
            </a:avLst>
          </a:prstGeom>
          <a:solidFill>
            <a:schemeClr val="accent2">
              <a:lumMod val="40000"/>
              <a:lumOff val="60000"/>
            </a:schemeClr>
          </a:solidFill>
          <a:ln w="9360">
            <a:solidFill>
              <a:srgbClr val="101463"/>
            </a:solidFill>
            <a:miter lim="800000"/>
            <a:headEnd/>
            <a:tailEnd/>
          </a:ln>
          <a:effectLs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dirty="0" smtClean="0">
                <a:ln>
                  <a:noFill/>
                </a:ln>
                <a:solidFill>
                  <a:srgbClr val="101463"/>
                </a:solidFill>
                <a:effectLst/>
                <a:uLnTx/>
                <a:uFillTx/>
                <a:latin typeface="Arial" charset="0"/>
                <a:ea typeface="+mn-ea"/>
                <a:cs typeface="+mn-cs"/>
              </a:rPr>
              <a:t>Milan </a:t>
            </a:r>
            <a:r>
              <a:rPr kumimoji="0" lang="nl-NL" altLang="nl-NL" sz="1200" b="0" i="0" u="none" strike="noStrike" kern="1200" cap="none" spc="0" normalizeH="0" baseline="0" noProof="0" dirty="0">
                <a:ln>
                  <a:noFill/>
                </a:ln>
                <a:solidFill>
                  <a:srgbClr val="101463"/>
                </a:solidFill>
                <a:effectLst/>
                <a:uLnTx/>
                <a:uFillTx/>
                <a:latin typeface="Arial" charset="0"/>
                <a:ea typeface="+mn-ea"/>
                <a:cs typeface="+mn-cs"/>
              </a:rPr>
              <a:t>Conference</a:t>
            </a:r>
          </a:p>
        </p:txBody>
      </p:sp>
      <p:sp>
        <p:nvSpPr>
          <p:cNvPr id="25" name="Text Box 11"/>
          <p:cNvSpPr txBox="1">
            <a:spLocks noChangeArrowheads="1"/>
          </p:cNvSpPr>
          <p:nvPr/>
        </p:nvSpPr>
        <p:spPr bwMode="auto">
          <a:xfrm>
            <a:off x="5866426" y="859490"/>
            <a:ext cx="1000125" cy="460375"/>
          </a:xfrm>
          <a:prstGeom prst="rect">
            <a:avLst/>
          </a:prstGeom>
          <a:solidFill>
            <a:schemeClr val="accent1">
              <a:lumMod val="40000"/>
              <a:lumOff val="60000"/>
            </a:schemeClr>
          </a:solidFill>
          <a:ln w="9360">
            <a:solidFill>
              <a:srgbClr val="000000"/>
            </a:solidFill>
            <a:miter lim="800000"/>
            <a:headEnd/>
            <a:tailEnd/>
          </a:ln>
          <a:effectLs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dirty="0" smtClean="0">
                <a:ln>
                  <a:noFill/>
                </a:ln>
                <a:solidFill>
                  <a:srgbClr val="000000"/>
                </a:solidFill>
                <a:effectLst/>
                <a:uLnTx/>
                <a:uFillTx/>
                <a:latin typeface="Arial" charset="0"/>
                <a:ea typeface="+mn-ea"/>
                <a:cs typeface="Arial" charset="0"/>
              </a:rPr>
              <a:t>1985</a:t>
            </a:r>
            <a:endParaRPr kumimoji="0" lang="nl-NL" altLang="nl-NL"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6" name="AutoShape 14"/>
          <p:cNvSpPr>
            <a:spLocks noChangeArrowheads="1"/>
          </p:cNvSpPr>
          <p:nvPr/>
        </p:nvSpPr>
        <p:spPr bwMode="auto">
          <a:xfrm>
            <a:off x="6402515" y="431010"/>
            <a:ext cx="1095456" cy="287338"/>
          </a:xfrm>
          <a:prstGeom prst="wedgeRoundRectCallout">
            <a:avLst>
              <a:gd name="adj1" fmla="val -51588"/>
              <a:gd name="adj2" fmla="val 98620"/>
              <a:gd name="adj3" fmla="val 16667"/>
            </a:avLst>
          </a:prstGeom>
          <a:solidFill>
            <a:schemeClr val="accent1">
              <a:lumMod val="40000"/>
              <a:lumOff val="60000"/>
            </a:schemeClr>
          </a:solidFill>
          <a:ln w="9360">
            <a:solidFill>
              <a:srgbClr val="101463"/>
            </a:solidFill>
            <a:miter lim="800000"/>
            <a:headEnd/>
            <a:tailEnd/>
          </a:ln>
          <a:effectLs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dirty="0" smtClean="0">
                <a:ln>
                  <a:noFill/>
                </a:ln>
                <a:solidFill>
                  <a:srgbClr val="101463"/>
                </a:solidFill>
                <a:effectLst/>
                <a:uLnTx/>
                <a:uFillTx/>
                <a:latin typeface="Arial" charset="0"/>
                <a:ea typeface="+mn-ea"/>
                <a:cs typeface="+mn-cs"/>
              </a:rPr>
              <a:t>Six Sigma</a:t>
            </a:r>
            <a:endParaRPr kumimoji="0" lang="nl-NL" altLang="nl-NL" sz="1200" b="0" i="0" u="none" strike="noStrike" kern="1200" cap="none" spc="0" normalizeH="0" baseline="0" noProof="0" dirty="0">
              <a:ln>
                <a:noFill/>
              </a:ln>
              <a:solidFill>
                <a:srgbClr val="101463"/>
              </a:solidFill>
              <a:effectLst/>
              <a:uLnTx/>
              <a:uFillTx/>
              <a:latin typeface="Arial" charset="0"/>
              <a:ea typeface="+mn-ea"/>
              <a:cs typeface="+mn-cs"/>
            </a:endParaRPr>
          </a:p>
        </p:txBody>
      </p:sp>
      <p:sp>
        <p:nvSpPr>
          <p:cNvPr id="27" name="Text Box 5"/>
          <p:cNvSpPr txBox="1">
            <a:spLocks noChangeArrowheads="1"/>
          </p:cNvSpPr>
          <p:nvPr/>
        </p:nvSpPr>
        <p:spPr bwMode="auto">
          <a:xfrm>
            <a:off x="8511632" y="857652"/>
            <a:ext cx="928688" cy="460375"/>
          </a:xfrm>
          <a:prstGeom prst="rect">
            <a:avLst/>
          </a:prstGeom>
          <a:solidFill>
            <a:schemeClr val="accent1">
              <a:lumMod val="40000"/>
              <a:lumOff val="60000"/>
            </a:schemeClr>
          </a:solidFill>
          <a:ln w="9360">
            <a:solidFill>
              <a:srgbClr val="000000"/>
            </a:solidFill>
            <a:miter lim="800000"/>
            <a:headEnd/>
            <a:tailEnd/>
          </a:ln>
          <a:effectLs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dirty="0" smtClean="0">
                <a:ln>
                  <a:noFill/>
                </a:ln>
                <a:solidFill>
                  <a:srgbClr val="000000"/>
                </a:solidFill>
                <a:effectLst/>
                <a:uLnTx/>
                <a:uFillTx/>
                <a:latin typeface="Arial" charset="0"/>
                <a:ea typeface="+mn-ea"/>
                <a:cs typeface="Arial" charset="0"/>
              </a:rPr>
              <a:t>2007</a:t>
            </a:r>
            <a:endParaRPr kumimoji="0" lang="nl-NL" altLang="nl-NL"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8" name="AutoShape 20"/>
          <p:cNvSpPr>
            <a:spLocks noChangeArrowheads="1"/>
          </p:cNvSpPr>
          <p:nvPr/>
        </p:nvSpPr>
        <p:spPr bwMode="auto">
          <a:xfrm>
            <a:off x="8146473" y="453892"/>
            <a:ext cx="1484021" cy="263893"/>
          </a:xfrm>
          <a:prstGeom prst="wedgeRoundRectCallout">
            <a:avLst>
              <a:gd name="adj1" fmla="val -7310"/>
              <a:gd name="adj2" fmla="val 114439"/>
              <a:gd name="adj3" fmla="val 16667"/>
            </a:avLst>
          </a:prstGeom>
          <a:solidFill>
            <a:schemeClr val="accent1">
              <a:lumMod val="40000"/>
              <a:lumOff val="60000"/>
            </a:schemeClr>
          </a:solidFill>
          <a:ln w="9360">
            <a:solidFill>
              <a:srgbClr val="101463"/>
            </a:solidFill>
            <a:miter lim="800000"/>
            <a:headEnd/>
            <a:tailEnd/>
          </a:ln>
          <a:effectLs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dirty="0" smtClean="0">
                <a:ln>
                  <a:noFill/>
                </a:ln>
                <a:solidFill>
                  <a:srgbClr val="101463"/>
                </a:solidFill>
                <a:effectLst/>
                <a:uLnTx/>
                <a:uFillTx/>
                <a:latin typeface="Arial" charset="0"/>
                <a:ea typeface="+mn-ea"/>
                <a:cs typeface="+mn-cs"/>
              </a:rPr>
              <a:t>Gras &amp; Philippe</a:t>
            </a:r>
            <a:endParaRPr kumimoji="0" lang="nl-NL" altLang="nl-NL" sz="1200" b="0" i="0" u="none" strike="noStrike" kern="1200" cap="none" spc="0" normalizeH="0" baseline="0" noProof="0" dirty="0">
              <a:ln>
                <a:noFill/>
              </a:ln>
              <a:solidFill>
                <a:srgbClr val="101463"/>
              </a:solidFill>
              <a:effectLst/>
              <a:uLnTx/>
              <a:uFillTx/>
              <a:latin typeface="Arial" charset="0"/>
              <a:ea typeface="+mn-ea"/>
              <a:cs typeface="+mn-cs"/>
            </a:endParaRPr>
          </a:p>
        </p:txBody>
      </p:sp>
      <p:sp>
        <p:nvSpPr>
          <p:cNvPr id="29" name="Text Box 5"/>
          <p:cNvSpPr txBox="1">
            <a:spLocks noChangeArrowheads="1"/>
          </p:cNvSpPr>
          <p:nvPr/>
        </p:nvSpPr>
        <p:spPr bwMode="auto">
          <a:xfrm>
            <a:off x="9693870" y="3154361"/>
            <a:ext cx="928688" cy="418523"/>
          </a:xfrm>
          <a:prstGeom prst="rect">
            <a:avLst/>
          </a:prstGeom>
          <a:solidFill>
            <a:schemeClr val="accent4">
              <a:lumMod val="40000"/>
              <a:lumOff val="60000"/>
            </a:schemeClr>
          </a:solidFill>
          <a:ln w="9360">
            <a:solidFill>
              <a:srgbClr val="000000"/>
            </a:solidFill>
            <a:miter lim="800000"/>
            <a:headEnd/>
            <a:tailEnd/>
          </a:ln>
          <a:effectLs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dirty="0" smtClean="0">
                <a:ln>
                  <a:noFill/>
                </a:ln>
                <a:solidFill>
                  <a:srgbClr val="000000"/>
                </a:solidFill>
                <a:effectLst/>
                <a:uLnTx/>
                <a:uFillTx/>
                <a:latin typeface="Arial" charset="0"/>
                <a:ea typeface="+mn-ea"/>
                <a:cs typeface="Arial" charset="0"/>
              </a:rPr>
              <a:t>2015</a:t>
            </a:r>
            <a:endParaRPr kumimoji="0" lang="nl-NL" altLang="nl-NL"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0" name="AutoShape 20"/>
          <p:cNvSpPr>
            <a:spLocks noChangeArrowheads="1"/>
          </p:cNvSpPr>
          <p:nvPr/>
        </p:nvSpPr>
        <p:spPr bwMode="auto">
          <a:xfrm>
            <a:off x="9577387" y="2661575"/>
            <a:ext cx="1560515" cy="275006"/>
          </a:xfrm>
          <a:prstGeom prst="wedgeRoundRectCallout">
            <a:avLst>
              <a:gd name="adj1" fmla="val -12877"/>
              <a:gd name="adj2" fmla="val 103900"/>
              <a:gd name="adj3" fmla="val 16667"/>
            </a:avLst>
          </a:prstGeom>
          <a:solidFill>
            <a:schemeClr val="accent4">
              <a:lumMod val="40000"/>
              <a:lumOff val="60000"/>
            </a:schemeClr>
          </a:solidFill>
          <a:ln w="9360">
            <a:solidFill>
              <a:srgbClr val="101463"/>
            </a:solidFill>
            <a:miter lim="800000"/>
            <a:headEnd/>
            <a:tailEnd/>
          </a:ln>
          <a:effectLs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dirty="0" smtClean="0">
                <a:ln>
                  <a:noFill/>
                </a:ln>
                <a:solidFill>
                  <a:srgbClr val="101463"/>
                </a:solidFill>
                <a:effectLst/>
                <a:uLnTx/>
                <a:uFillTx/>
                <a:latin typeface="Arial" charset="0"/>
                <a:ea typeface="+mn-ea"/>
                <a:cs typeface="+mn-cs"/>
              </a:rPr>
              <a:t>Fleming &amp; </a:t>
            </a:r>
            <a:r>
              <a:rPr kumimoji="0" lang="nl-NL" altLang="nl-NL" sz="1200" b="0" i="0" u="none" strike="noStrike" kern="1200" cap="none" spc="0" normalizeH="0" baseline="0" noProof="0" dirty="0" err="1" smtClean="0">
                <a:ln>
                  <a:noFill/>
                </a:ln>
                <a:solidFill>
                  <a:srgbClr val="101463"/>
                </a:solidFill>
                <a:effectLst/>
                <a:uLnTx/>
                <a:uFillTx/>
                <a:latin typeface="Arial" charset="0"/>
                <a:ea typeface="+mn-ea"/>
                <a:cs typeface="+mn-cs"/>
              </a:rPr>
              <a:t>Katayev</a:t>
            </a:r>
            <a:endParaRPr kumimoji="0" lang="nl-NL" altLang="nl-NL" sz="1200" b="0" i="0" u="none" strike="noStrike" kern="1200" cap="none" spc="0" normalizeH="0" baseline="0" noProof="0" dirty="0">
              <a:ln>
                <a:noFill/>
              </a:ln>
              <a:solidFill>
                <a:srgbClr val="101463"/>
              </a:solidFill>
              <a:effectLst/>
              <a:uLnTx/>
              <a:uFillTx/>
              <a:latin typeface="Arial" charset="0"/>
              <a:ea typeface="+mn-ea"/>
              <a:cs typeface="+mn-cs"/>
            </a:endParaRPr>
          </a:p>
        </p:txBody>
      </p:sp>
      <p:cxnSp>
        <p:nvCxnSpPr>
          <p:cNvPr id="31" name="AutoShape 9"/>
          <p:cNvCxnSpPr>
            <a:cxnSpLocks noChangeShapeType="1"/>
            <a:stCxn id="25" idx="3"/>
            <a:endCxn id="27" idx="1"/>
          </p:cNvCxnSpPr>
          <p:nvPr/>
        </p:nvCxnSpPr>
        <p:spPr bwMode="auto">
          <a:xfrm flipV="1">
            <a:off x="6866551" y="1087840"/>
            <a:ext cx="1645081" cy="1838"/>
          </a:xfrm>
          <a:prstGeom prst="bent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5" name="Text Box 4"/>
          <p:cNvSpPr txBox="1">
            <a:spLocks noChangeArrowheads="1"/>
          </p:cNvSpPr>
          <p:nvPr/>
        </p:nvSpPr>
        <p:spPr bwMode="auto">
          <a:xfrm>
            <a:off x="3881437" y="3133436"/>
            <a:ext cx="928687" cy="460375"/>
          </a:xfrm>
          <a:prstGeom prst="rect">
            <a:avLst/>
          </a:prstGeom>
          <a:solidFill>
            <a:schemeClr val="accent4">
              <a:lumMod val="40000"/>
              <a:lumOff val="60000"/>
            </a:schemeClr>
          </a:solidFill>
          <a:ln w="9360">
            <a:solidFill>
              <a:srgbClr val="000000"/>
            </a:solidFill>
            <a:miter lim="800000"/>
            <a:headEnd/>
            <a:tailEnd/>
          </a:ln>
          <a:effectLs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2400" b="0" i="0" u="none" strike="noStrike" kern="1200" cap="none" spc="0" normalizeH="0" baseline="0" noProof="0" dirty="0" smtClean="0">
                <a:ln>
                  <a:noFill/>
                </a:ln>
                <a:solidFill>
                  <a:srgbClr val="000000"/>
                </a:solidFill>
                <a:effectLst/>
                <a:uLnTx/>
                <a:uFillTx/>
                <a:latin typeface="Arial" charset="0"/>
                <a:ea typeface="+mn-ea"/>
                <a:cs typeface="Arial" charset="0"/>
              </a:rPr>
              <a:t>1960</a:t>
            </a:r>
            <a:endParaRPr kumimoji="0" lang="nl-NL" altLang="nl-NL"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6" name="AutoShape 13"/>
          <p:cNvSpPr>
            <a:spLocks noChangeArrowheads="1"/>
          </p:cNvSpPr>
          <p:nvPr/>
        </p:nvSpPr>
        <p:spPr bwMode="auto">
          <a:xfrm>
            <a:off x="2493818" y="2730249"/>
            <a:ext cx="1824541" cy="287338"/>
          </a:xfrm>
          <a:prstGeom prst="wedgeRoundRectCallout">
            <a:avLst>
              <a:gd name="adj1" fmla="val 50935"/>
              <a:gd name="adj2" fmla="val 95306"/>
              <a:gd name="adj3" fmla="val 16667"/>
            </a:avLst>
          </a:prstGeom>
          <a:solidFill>
            <a:schemeClr val="accent4">
              <a:lumMod val="40000"/>
              <a:lumOff val="60000"/>
            </a:schemeClr>
          </a:solidFill>
          <a:ln w="9360">
            <a:solidFill>
              <a:srgbClr val="101463"/>
            </a:solidFill>
            <a:miter lim="800000"/>
            <a:headEnd/>
            <a:tailEnd/>
          </a:ln>
          <a:effectLs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101463"/>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l-NL" altLang="nl-NL" sz="1200" b="0" i="0" u="none" strike="noStrike" kern="1200" cap="none" spc="0" normalizeH="0" baseline="0" noProof="0" dirty="0" err="1" smtClean="0">
                <a:ln>
                  <a:noFill/>
                </a:ln>
                <a:solidFill>
                  <a:srgbClr val="101463"/>
                </a:solidFill>
                <a:effectLst/>
                <a:uLnTx/>
                <a:uFillTx/>
                <a:latin typeface="Arial" charset="0"/>
                <a:ea typeface="+mn-ea"/>
                <a:cs typeface="+mn-cs"/>
              </a:rPr>
              <a:t>Hurst</a:t>
            </a:r>
            <a:r>
              <a:rPr kumimoji="0" lang="nl-NL" altLang="nl-NL" sz="1200" b="0" i="0" u="none" strike="noStrike" kern="1200" cap="none" spc="0" normalizeH="0" baseline="0" noProof="0" dirty="0" smtClean="0">
                <a:ln>
                  <a:noFill/>
                </a:ln>
                <a:solidFill>
                  <a:srgbClr val="101463"/>
                </a:solidFill>
                <a:effectLst/>
                <a:uLnTx/>
                <a:uFillTx/>
                <a:latin typeface="Arial" charset="0"/>
                <a:ea typeface="+mn-ea"/>
                <a:cs typeface="+mn-cs"/>
              </a:rPr>
              <a:t>, </a:t>
            </a:r>
            <a:r>
              <a:rPr kumimoji="0" lang="nl-NL" altLang="nl-NL" sz="1200" b="0" i="0" u="none" strike="noStrike" kern="1200" cap="none" spc="0" normalizeH="0" baseline="0" noProof="0" dirty="0" err="1" smtClean="0">
                <a:ln>
                  <a:noFill/>
                </a:ln>
                <a:solidFill>
                  <a:srgbClr val="101463"/>
                </a:solidFill>
                <a:effectLst/>
                <a:uLnTx/>
                <a:uFillTx/>
                <a:latin typeface="Arial" charset="0"/>
                <a:ea typeface="+mn-ea"/>
                <a:cs typeface="+mn-cs"/>
              </a:rPr>
              <a:t>moving</a:t>
            </a:r>
            <a:r>
              <a:rPr kumimoji="0" lang="nl-NL" altLang="nl-NL" sz="1200" b="0" i="0" u="none" strike="noStrike" kern="1200" cap="none" spc="0" normalizeH="0" baseline="0" noProof="0" dirty="0" smtClean="0">
                <a:ln>
                  <a:noFill/>
                </a:ln>
                <a:solidFill>
                  <a:srgbClr val="101463"/>
                </a:solidFill>
                <a:effectLst/>
                <a:uLnTx/>
                <a:uFillTx/>
                <a:latin typeface="Arial" charset="0"/>
                <a:ea typeface="+mn-ea"/>
                <a:cs typeface="+mn-cs"/>
              </a:rPr>
              <a:t> </a:t>
            </a:r>
            <a:r>
              <a:rPr kumimoji="0" lang="nl-NL" altLang="nl-NL" sz="1200" b="0" i="0" u="none" strike="noStrike" kern="1200" cap="none" spc="0" normalizeH="0" baseline="0" noProof="0" dirty="0" err="1" smtClean="0">
                <a:ln>
                  <a:noFill/>
                </a:ln>
                <a:solidFill>
                  <a:srgbClr val="101463"/>
                </a:solidFill>
                <a:effectLst/>
                <a:uLnTx/>
                <a:uFillTx/>
                <a:latin typeface="Arial" charset="0"/>
                <a:ea typeface="+mn-ea"/>
                <a:cs typeface="+mn-cs"/>
              </a:rPr>
              <a:t>average</a:t>
            </a:r>
            <a:endParaRPr kumimoji="0" lang="nl-NL" altLang="nl-NL" sz="1200" b="0" i="0" u="none" strike="noStrike" kern="1200" cap="none" spc="0" normalizeH="0" baseline="0" noProof="0" dirty="0">
              <a:ln>
                <a:noFill/>
              </a:ln>
              <a:solidFill>
                <a:srgbClr val="101463"/>
              </a:solidFill>
              <a:effectLst/>
              <a:uLnTx/>
              <a:uFillTx/>
              <a:latin typeface="Arial" charset="0"/>
              <a:ea typeface="+mn-ea"/>
              <a:cs typeface="+mn-cs"/>
            </a:endParaRPr>
          </a:p>
        </p:txBody>
      </p:sp>
      <p:cxnSp>
        <p:nvCxnSpPr>
          <p:cNvPr id="37" name="AutoShape 9"/>
          <p:cNvCxnSpPr>
            <a:cxnSpLocks noChangeShapeType="1"/>
            <a:stCxn id="35" idx="3"/>
            <a:endCxn id="29" idx="1"/>
          </p:cNvCxnSpPr>
          <p:nvPr/>
        </p:nvCxnSpPr>
        <p:spPr bwMode="auto">
          <a:xfrm flipV="1">
            <a:off x="4810124" y="3363623"/>
            <a:ext cx="4883746" cy="1"/>
          </a:xfrm>
          <a:prstGeom prst="bent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 name="AutoShape 10"/>
          <p:cNvCxnSpPr>
            <a:cxnSpLocks noChangeShapeType="1"/>
            <a:stCxn id="233477" idx="3"/>
            <a:endCxn id="23" idx="1"/>
          </p:cNvCxnSpPr>
          <p:nvPr/>
        </p:nvCxnSpPr>
        <p:spPr bwMode="auto">
          <a:xfrm flipV="1">
            <a:off x="8394375" y="5189106"/>
            <a:ext cx="1034581" cy="1"/>
          </a:xfrm>
          <a:prstGeom prst="bent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1449619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7.2.2 Interne kwaliteitscontrole (IQC</a:t>
            </a:r>
            <a:r>
              <a:rPr lang="nl-NL" dirty="0" smtClean="0"/>
              <a:t>)</a:t>
            </a:r>
            <a:endParaRPr lang="nl-NL" dirty="0"/>
          </a:p>
        </p:txBody>
      </p:sp>
      <p:sp>
        <p:nvSpPr>
          <p:cNvPr id="3" name="Tijdelijke aanduiding voor inhoud 2"/>
          <p:cNvSpPr>
            <a:spLocks noGrp="1"/>
          </p:cNvSpPr>
          <p:nvPr>
            <p:ph idx="1"/>
          </p:nvPr>
        </p:nvSpPr>
        <p:spPr>
          <a:xfrm>
            <a:off x="397933" y="1191733"/>
            <a:ext cx="11506200" cy="3922134"/>
          </a:xfrm>
          <a:solidFill>
            <a:schemeClr val="accent1">
              <a:lumMod val="20000"/>
              <a:lumOff val="80000"/>
            </a:schemeClr>
          </a:solidFill>
        </p:spPr>
        <p:txBody>
          <a:bodyPr>
            <a:normAutofit/>
          </a:bodyPr>
          <a:lstStyle/>
          <a:p>
            <a:r>
              <a:rPr lang="nl-NL" dirty="0" smtClean="0"/>
              <a:t>kwaliteitscontrole kan kwaliteit </a:t>
            </a:r>
            <a:r>
              <a:rPr lang="nl-NL" dirty="0"/>
              <a:t>van </a:t>
            </a:r>
            <a:r>
              <a:rPr lang="nl-NL" dirty="0" smtClean="0"/>
              <a:t>bepalingsmethode </a:t>
            </a:r>
            <a:r>
              <a:rPr lang="nl-NL" dirty="0"/>
              <a:t>in het algemeen niet </a:t>
            </a:r>
            <a:r>
              <a:rPr lang="nl-NL" dirty="0" smtClean="0"/>
              <a:t>verbeteren</a:t>
            </a:r>
          </a:p>
          <a:p>
            <a:endParaRPr lang="nl-NL" dirty="0" smtClean="0"/>
          </a:p>
          <a:p>
            <a:r>
              <a:rPr lang="nl-NL" dirty="0" smtClean="0"/>
              <a:t>controle is gericht op detectie van afwijkingen </a:t>
            </a:r>
            <a:r>
              <a:rPr lang="nl-NL" dirty="0"/>
              <a:t>van </a:t>
            </a:r>
            <a:r>
              <a:rPr lang="nl-NL" dirty="0" smtClean="0"/>
              <a:t>normaal </a:t>
            </a:r>
            <a:r>
              <a:rPr lang="nl-NL" dirty="0"/>
              <a:t>prestatieniveau van </a:t>
            </a:r>
            <a:r>
              <a:rPr lang="nl-NL" dirty="0" smtClean="0"/>
              <a:t>bepaling</a:t>
            </a:r>
          </a:p>
          <a:p>
            <a:pPr marL="0" indent="0">
              <a:buNone/>
            </a:pPr>
            <a:r>
              <a:rPr lang="nl-NL" dirty="0" smtClean="0"/>
              <a:t> </a:t>
            </a:r>
          </a:p>
          <a:p>
            <a:r>
              <a:rPr lang="nl-NL" dirty="0" smtClean="0"/>
              <a:t>stabiliteit </a:t>
            </a:r>
            <a:r>
              <a:rPr lang="nl-NL" dirty="0"/>
              <a:t>van </a:t>
            </a:r>
            <a:r>
              <a:rPr lang="nl-NL" dirty="0" smtClean="0"/>
              <a:t>bepalingsmethode </a:t>
            </a:r>
            <a:r>
              <a:rPr lang="nl-NL" dirty="0"/>
              <a:t>vooral van belang (drift</a:t>
            </a:r>
            <a:r>
              <a:rPr lang="nl-NL" dirty="0" smtClean="0"/>
              <a:t>)</a:t>
            </a:r>
          </a:p>
          <a:p>
            <a:endParaRPr lang="nl-NL" dirty="0"/>
          </a:p>
          <a:p>
            <a:r>
              <a:rPr lang="nl-NL" dirty="0" smtClean="0"/>
              <a:t>frequente </a:t>
            </a:r>
            <a:r>
              <a:rPr lang="nl-NL" dirty="0"/>
              <a:t>controle met frequente </a:t>
            </a:r>
            <a:r>
              <a:rPr lang="nl-NL" dirty="0" err="1"/>
              <a:t>herkalibratie</a:t>
            </a:r>
            <a:r>
              <a:rPr lang="nl-NL" dirty="0"/>
              <a:t> </a:t>
            </a:r>
            <a:r>
              <a:rPr lang="nl-NL" dirty="0" smtClean="0"/>
              <a:t>nadelig voor de </a:t>
            </a:r>
            <a:r>
              <a:rPr lang="nl-NL" dirty="0"/>
              <a:t>kwaliteit </a:t>
            </a:r>
            <a:endParaRPr lang="nl-NL" dirty="0" smtClean="0"/>
          </a:p>
          <a:p>
            <a:pPr lvl="1"/>
            <a:r>
              <a:rPr lang="nl-NL" dirty="0" smtClean="0"/>
              <a:t>(</a:t>
            </a:r>
            <a:r>
              <a:rPr lang="nl-NL" dirty="0"/>
              <a:t>bij onnodige kalibraties van een stabiele test) [Lim et al., 2023; </a:t>
            </a:r>
            <a:r>
              <a:rPr lang="nl-NL" dirty="0" err="1"/>
              <a:t>Ramamohan</a:t>
            </a:r>
            <a:r>
              <a:rPr lang="nl-NL" dirty="0"/>
              <a:t> et al., 2012</a:t>
            </a:r>
            <a:r>
              <a:rPr lang="nl-NL" dirty="0" smtClean="0"/>
              <a:t>]</a:t>
            </a:r>
            <a:endParaRPr lang="nl-NL" dirty="0"/>
          </a:p>
          <a:p>
            <a:endParaRPr lang="nl-NL" dirty="0"/>
          </a:p>
        </p:txBody>
      </p:sp>
      <p:sp>
        <p:nvSpPr>
          <p:cNvPr id="4" name="Tekstvak 3"/>
          <p:cNvSpPr txBox="1"/>
          <p:nvPr/>
        </p:nvSpPr>
        <p:spPr>
          <a:xfrm>
            <a:off x="5079999" y="5652855"/>
            <a:ext cx="6824134" cy="954107"/>
          </a:xfrm>
          <a:prstGeom prst="rect">
            <a:avLst/>
          </a:prstGeom>
          <a:noFill/>
          <a:ln>
            <a:solidFill>
              <a:schemeClr val="bg1">
                <a:lumMod val="65000"/>
              </a:schemeClr>
            </a:solidFill>
          </a:ln>
        </p:spPr>
        <p:txBody>
          <a:bodyPr wrap="square" rtlCol="0">
            <a:spAutoFit/>
          </a:bodyPr>
          <a:lstStyle/>
          <a:p>
            <a:r>
              <a:rPr lang="en-US" sz="1400" dirty="0">
                <a:solidFill>
                  <a:schemeClr val="bg1">
                    <a:lumMod val="65000"/>
                  </a:schemeClr>
                </a:solidFill>
              </a:rPr>
              <a:t>Lim </a:t>
            </a:r>
            <a:r>
              <a:rPr lang="en-US" sz="1400" dirty="0" smtClean="0">
                <a:solidFill>
                  <a:schemeClr val="bg1">
                    <a:lumMod val="65000"/>
                  </a:schemeClr>
                </a:solidFill>
              </a:rPr>
              <a:t>CY et al. </a:t>
            </a:r>
            <a:r>
              <a:rPr lang="en-US" sz="1400" dirty="0">
                <a:solidFill>
                  <a:schemeClr val="bg1">
                    <a:lumMod val="65000"/>
                  </a:schemeClr>
                </a:solidFill>
              </a:rPr>
              <a:t>Calibration frequency and analytical variability of laboratory measurements.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Chim</a:t>
            </a:r>
            <a:r>
              <a:rPr lang="en-US" sz="1400" dirty="0">
                <a:solidFill>
                  <a:schemeClr val="bg1">
                    <a:lumMod val="65000"/>
                  </a:schemeClr>
                </a:solidFill>
              </a:rPr>
              <a:t> </a:t>
            </a:r>
            <a:r>
              <a:rPr lang="en-US" sz="1400" dirty="0" err="1">
                <a:solidFill>
                  <a:schemeClr val="bg1">
                    <a:lumMod val="65000"/>
                  </a:schemeClr>
                </a:solidFill>
              </a:rPr>
              <a:t>Acta</a:t>
            </a:r>
            <a:r>
              <a:rPr lang="en-US" sz="1400" dirty="0">
                <a:solidFill>
                  <a:schemeClr val="bg1">
                    <a:lumMod val="65000"/>
                  </a:schemeClr>
                </a:solidFill>
              </a:rPr>
              <a:t>. 2023; 539: 87-89.</a:t>
            </a:r>
            <a:endParaRPr lang="nl-NL" sz="1400" dirty="0">
              <a:solidFill>
                <a:schemeClr val="bg1">
                  <a:lumMod val="65000"/>
                </a:schemeClr>
              </a:solidFill>
            </a:endParaRPr>
          </a:p>
          <a:p>
            <a:r>
              <a:rPr lang="en-GB" sz="1400" dirty="0" err="1">
                <a:solidFill>
                  <a:schemeClr val="bg1">
                    <a:lumMod val="65000"/>
                  </a:schemeClr>
                </a:solidFill>
              </a:rPr>
              <a:t>Ramamohan</a:t>
            </a:r>
            <a:r>
              <a:rPr lang="en-GB" sz="1400" dirty="0">
                <a:solidFill>
                  <a:schemeClr val="bg1">
                    <a:lumMod val="65000"/>
                  </a:schemeClr>
                </a:solidFill>
              </a:rPr>
              <a:t> </a:t>
            </a:r>
            <a:r>
              <a:rPr lang="en-GB" sz="1400" dirty="0" smtClean="0">
                <a:solidFill>
                  <a:schemeClr val="bg1">
                    <a:lumMod val="65000"/>
                  </a:schemeClr>
                </a:solidFill>
              </a:rPr>
              <a:t>V et al. </a:t>
            </a:r>
            <a:r>
              <a:rPr lang="en-GB" sz="1400" dirty="0">
                <a:solidFill>
                  <a:schemeClr val="bg1">
                    <a:lumMod val="65000"/>
                  </a:schemeClr>
                </a:solidFill>
              </a:rPr>
              <a:t>Application of mathematical models of system uncertainty to evaluate the utility of assay calibration protocols. </a:t>
            </a:r>
            <a:r>
              <a:rPr lang="en-GB" sz="1400" dirty="0" err="1">
                <a:solidFill>
                  <a:schemeClr val="bg1">
                    <a:lumMod val="65000"/>
                  </a:schemeClr>
                </a:solidFill>
              </a:rPr>
              <a:t>Clin</a:t>
            </a:r>
            <a:r>
              <a:rPr lang="en-GB" sz="1400" dirty="0">
                <a:solidFill>
                  <a:schemeClr val="bg1">
                    <a:lumMod val="65000"/>
                  </a:schemeClr>
                </a:solidFill>
              </a:rPr>
              <a:t> </a:t>
            </a:r>
            <a:r>
              <a:rPr lang="en-GB" sz="1400" dirty="0" err="1">
                <a:solidFill>
                  <a:schemeClr val="bg1">
                    <a:lumMod val="65000"/>
                  </a:schemeClr>
                </a:solidFill>
              </a:rPr>
              <a:t>Chem</a:t>
            </a:r>
            <a:r>
              <a:rPr lang="en-GB" sz="1400" dirty="0">
                <a:solidFill>
                  <a:schemeClr val="bg1">
                    <a:lumMod val="65000"/>
                  </a:schemeClr>
                </a:solidFill>
              </a:rPr>
              <a:t> Lab Med. 2012; 50: 1945-1951</a:t>
            </a:r>
            <a:r>
              <a:rPr lang="en-GB" sz="1400" dirty="0" smtClean="0">
                <a:solidFill>
                  <a:schemeClr val="bg1">
                    <a:lumMod val="65000"/>
                  </a:schemeClr>
                </a:solidFill>
              </a:rPr>
              <a:t>.</a:t>
            </a:r>
            <a:endParaRPr lang="nl-NL" dirty="0"/>
          </a:p>
        </p:txBody>
      </p:sp>
    </p:spTree>
    <p:extLst>
      <p:ext uri="{BB962C8B-B14F-4D97-AF65-F5344CB8AC3E}">
        <p14:creationId xmlns:p14="http://schemas.microsoft.com/office/powerpoint/2010/main" val="3015441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t>Leidraad</a:t>
            </a:r>
          </a:p>
          <a:p>
            <a:pPr lvl="1"/>
            <a:r>
              <a:rPr lang="nl-NL" dirty="0" smtClean="0"/>
              <a:t>Belangrijkste onderwerpen</a:t>
            </a:r>
          </a:p>
          <a:p>
            <a:pPr lvl="1"/>
            <a:r>
              <a:rPr lang="nl-NL" dirty="0" smtClean="0"/>
              <a:t>Stroomschema</a:t>
            </a:r>
          </a:p>
          <a:p>
            <a:pPr lvl="1"/>
            <a:r>
              <a:rPr lang="nl-NL" dirty="0" smtClean="0"/>
              <a:t>Aanbevelingen</a:t>
            </a:r>
          </a:p>
          <a:p>
            <a:endParaRPr lang="nl-NL" dirty="0" smtClean="0"/>
          </a:p>
          <a:p>
            <a:r>
              <a:rPr lang="nl-NL" dirty="0" smtClean="0">
                <a:solidFill>
                  <a:schemeClr val="bg1">
                    <a:lumMod val="65000"/>
                  </a:schemeClr>
                </a:solidFill>
              </a:rPr>
              <a:t>Inleiding QC</a:t>
            </a:r>
          </a:p>
          <a:p>
            <a:r>
              <a:rPr lang="nl-NL" dirty="0" smtClean="0">
                <a:solidFill>
                  <a:schemeClr val="bg1">
                    <a:lumMod val="65000"/>
                  </a:schemeClr>
                </a:solidFill>
              </a:rPr>
              <a:t>Analytische Prestatie Specificatie (APS)</a:t>
            </a:r>
          </a:p>
          <a:p>
            <a:r>
              <a:rPr lang="nl-NL" dirty="0" smtClean="0">
                <a:solidFill>
                  <a:schemeClr val="bg1">
                    <a:lumMod val="65000"/>
                  </a:schemeClr>
                </a:solidFill>
              </a:rPr>
              <a:t>Total Error of Meetonzekerheid</a:t>
            </a:r>
          </a:p>
          <a:p>
            <a:r>
              <a:rPr lang="nl-NL" dirty="0" smtClean="0">
                <a:solidFill>
                  <a:schemeClr val="bg1">
                    <a:lumMod val="65000"/>
                  </a:schemeClr>
                </a:solidFill>
              </a:rPr>
              <a:t>Virtuele analyzer</a:t>
            </a:r>
          </a:p>
          <a:p>
            <a:r>
              <a:rPr lang="nl-NL" dirty="0" smtClean="0">
                <a:solidFill>
                  <a:schemeClr val="bg1">
                    <a:lumMod val="65000"/>
                  </a:schemeClr>
                </a:solidFill>
              </a:rPr>
              <a:t>Westgard QC</a:t>
            </a:r>
          </a:p>
          <a:p>
            <a:r>
              <a:rPr lang="nl-NL" dirty="0" smtClean="0">
                <a:solidFill>
                  <a:schemeClr val="bg1">
                    <a:lumMod val="65000"/>
                  </a:schemeClr>
                </a:solidFill>
              </a:rPr>
              <a:t>Six Sigma</a:t>
            </a:r>
          </a:p>
          <a:p>
            <a:r>
              <a:rPr lang="nl-NL" dirty="0" smtClean="0">
                <a:solidFill>
                  <a:schemeClr val="bg1">
                    <a:lumMod val="65000"/>
                  </a:schemeClr>
                </a:solidFill>
              </a:rPr>
              <a:t>PBRTQC (Voortschrijdend gemiddelde)</a:t>
            </a:r>
          </a:p>
          <a:p>
            <a:endParaRPr lang="nl-NL" dirty="0">
              <a:solidFill>
                <a:schemeClr val="bg1">
                  <a:lumMod val="65000"/>
                </a:schemeClr>
              </a:solidFill>
            </a:endParaRPr>
          </a:p>
        </p:txBody>
      </p:sp>
    </p:spTree>
    <p:extLst>
      <p:ext uri="{BB962C8B-B14F-4D97-AF65-F5344CB8AC3E}">
        <p14:creationId xmlns:p14="http://schemas.microsoft.com/office/powerpoint/2010/main" val="413282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solidFill>
                  <a:schemeClr val="bg1">
                    <a:lumMod val="65000"/>
                  </a:schemeClr>
                </a:solidFill>
              </a:rPr>
              <a:t>Leidraad</a:t>
            </a:r>
          </a:p>
          <a:p>
            <a:pPr lvl="1"/>
            <a:r>
              <a:rPr lang="nl-NL" dirty="0" smtClean="0">
                <a:solidFill>
                  <a:schemeClr val="bg1">
                    <a:lumMod val="65000"/>
                  </a:schemeClr>
                </a:solidFill>
              </a:rPr>
              <a:t>Belangrijkste onderwerpen</a:t>
            </a:r>
          </a:p>
          <a:p>
            <a:pPr lvl="1"/>
            <a:r>
              <a:rPr lang="nl-NL" dirty="0" smtClean="0">
                <a:solidFill>
                  <a:schemeClr val="bg1">
                    <a:lumMod val="65000"/>
                  </a:schemeClr>
                </a:solidFill>
              </a:rPr>
              <a:t>Stroomschema</a:t>
            </a:r>
          </a:p>
          <a:p>
            <a:pPr lvl="1"/>
            <a:r>
              <a:rPr lang="nl-NL" dirty="0" smtClean="0">
                <a:solidFill>
                  <a:schemeClr val="bg1">
                    <a:lumMod val="65000"/>
                  </a:schemeClr>
                </a:solidFill>
              </a:rPr>
              <a:t>Aanbevelingen</a:t>
            </a:r>
          </a:p>
          <a:p>
            <a:endParaRPr lang="nl-NL" dirty="0" smtClean="0">
              <a:solidFill>
                <a:schemeClr val="bg1">
                  <a:lumMod val="65000"/>
                </a:schemeClr>
              </a:solidFill>
            </a:endParaRPr>
          </a:p>
          <a:p>
            <a:r>
              <a:rPr lang="nl-NL" dirty="0" smtClean="0">
                <a:solidFill>
                  <a:schemeClr val="bg1">
                    <a:lumMod val="65000"/>
                  </a:schemeClr>
                </a:solidFill>
              </a:rPr>
              <a:t>Inleiding QC</a:t>
            </a:r>
          </a:p>
          <a:p>
            <a:r>
              <a:rPr lang="nl-NL" dirty="0" smtClean="0"/>
              <a:t>Analytische Prestatie Specificatie (APS)</a:t>
            </a:r>
          </a:p>
          <a:p>
            <a:r>
              <a:rPr lang="nl-NL" dirty="0" smtClean="0">
                <a:solidFill>
                  <a:schemeClr val="bg1">
                    <a:lumMod val="65000"/>
                  </a:schemeClr>
                </a:solidFill>
              </a:rPr>
              <a:t>Total Error of Meetonzekerheid</a:t>
            </a:r>
          </a:p>
          <a:p>
            <a:r>
              <a:rPr lang="nl-NL" dirty="0" smtClean="0">
                <a:solidFill>
                  <a:schemeClr val="bg1">
                    <a:lumMod val="65000"/>
                  </a:schemeClr>
                </a:solidFill>
              </a:rPr>
              <a:t>Virtuele analyzer</a:t>
            </a:r>
          </a:p>
          <a:p>
            <a:r>
              <a:rPr lang="nl-NL" dirty="0" smtClean="0">
                <a:solidFill>
                  <a:schemeClr val="bg1">
                    <a:lumMod val="65000"/>
                  </a:schemeClr>
                </a:solidFill>
              </a:rPr>
              <a:t>Westgard QC</a:t>
            </a:r>
          </a:p>
          <a:p>
            <a:r>
              <a:rPr lang="nl-NL" dirty="0" smtClean="0">
                <a:solidFill>
                  <a:schemeClr val="bg1">
                    <a:lumMod val="65000"/>
                  </a:schemeClr>
                </a:solidFill>
              </a:rPr>
              <a:t>Six Sigma</a:t>
            </a:r>
          </a:p>
          <a:p>
            <a:r>
              <a:rPr lang="nl-NL" dirty="0" smtClean="0">
                <a:solidFill>
                  <a:schemeClr val="bg1">
                    <a:lumMod val="65000"/>
                  </a:schemeClr>
                </a:solidFill>
              </a:rPr>
              <a:t>PBRTQC (Voortschrijdend gemiddelde)</a:t>
            </a:r>
          </a:p>
          <a:p>
            <a:endParaRPr lang="nl-NL" dirty="0"/>
          </a:p>
        </p:txBody>
      </p:sp>
      <p:sp>
        <p:nvSpPr>
          <p:cNvPr id="4" name="Titel 3"/>
          <p:cNvSpPr>
            <a:spLocks noGrp="1"/>
          </p:cNvSpPr>
          <p:nvPr>
            <p:ph type="title"/>
          </p:nvPr>
        </p:nvSpPr>
        <p:spPr/>
        <p:txBody>
          <a:bodyPr/>
          <a:lstStyle/>
          <a:p>
            <a:endParaRPr lang="nl-NL"/>
          </a:p>
        </p:txBody>
      </p:sp>
    </p:spTree>
    <p:extLst>
      <p:ext uri="{BB962C8B-B14F-4D97-AF65-F5344CB8AC3E}">
        <p14:creationId xmlns:p14="http://schemas.microsoft.com/office/powerpoint/2010/main" val="16513582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2400" dirty="0" smtClean="0"/>
              <a:t>7.3.1 </a:t>
            </a:r>
            <a:r>
              <a:rPr lang="nl-NL" sz="2400" dirty="0"/>
              <a:t>Analytische prestatie specificatie (APS)</a:t>
            </a:r>
          </a:p>
        </p:txBody>
      </p:sp>
      <p:sp>
        <p:nvSpPr>
          <p:cNvPr id="3" name="Tijdelijke aanduiding voor inhoud 2"/>
          <p:cNvSpPr>
            <a:spLocks noGrp="1"/>
          </p:cNvSpPr>
          <p:nvPr>
            <p:ph idx="1"/>
          </p:nvPr>
        </p:nvSpPr>
        <p:spPr>
          <a:xfrm>
            <a:off x="397933" y="1314627"/>
            <a:ext cx="11506200" cy="919615"/>
          </a:xfrm>
        </p:spPr>
        <p:txBody>
          <a:bodyPr>
            <a:noAutofit/>
          </a:bodyPr>
          <a:lstStyle/>
          <a:p>
            <a:r>
              <a:rPr lang="nl-NL" sz="2000" dirty="0" smtClean="0"/>
              <a:t>analytische </a:t>
            </a:r>
            <a:r>
              <a:rPr lang="nl-NL" sz="2000" dirty="0"/>
              <a:t>prestatie </a:t>
            </a:r>
            <a:r>
              <a:rPr lang="nl-NL" sz="2000" dirty="0" smtClean="0"/>
              <a:t>test moet zo </a:t>
            </a:r>
            <a:r>
              <a:rPr lang="nl-NL" sz="2000" dirty="0"/>
              <a:t>goed mogelijk </a:t>
            </a:r>
            <a:r>
              <a:rPr lang="nl-NL" sz="2000" dirty="0" smtClean="0"/>
              <a:t>aansluiten </a:t>
            </a:r>
            <a:r>
              <a:rPr lang="nl-NL" sz="2000" dirty="0"/>
              <a:t>bij de klinische </a:t>
            </a:r>
            <a:r>
              <a:rPr lang="nl-NL" sz="2000" dirty="0" smtClean="0"/>
              <a:t>behoefte: </a:t>
            </a:r>
          </a:p>
          <a:p>
            <a:r>
              <a:rPr lang="nl-NL" sz="2000" dirty="0" smtClean="0"/>
              <a:t>vaststellen analytische </a:t>
            </a:r>
            <a:r>
              <a:rPr lang="nl-NL" sz="2000" dirty="0"/>
              <a:t>prestatie specificatie (APS, </a:t>
            </a:r>
            <a:r>
              <a:rPr lang="nl-NL" sz="2000" dirty="0" err="1"/>
              <a:t>analytical</a:t>
            </a:r>
            <a:r>
              <a:rPr lang="nl-NL" sz="2000" dirty="0"/>
              <a:t> performance </a:t>
            </a:r>
            <a:r>
              <a:rPr lang="nl-NL" sz="2000" dirty="0" err="1"/>
              <a:t>specification</a:t>
            </a:r>
            <a:r>
              <a:rPr lang="nl-NL" sz="2000" dirty="0" smtClean="0"/>
              <a:t>)</a:t>
            </a:r>
          </a:p>
        </p:txBody>
      </p:sp>
      <p:sp>
        <p:nvSpPr>
          <p:cNvPr id="6" name="Tijdelijke aanduiding voor inhoud 2"/>
          <p:cNvSpPr txBox="1">
            <a:spLocks/>
          </p:cNvSpPr>
          <p:nvPr/>
        </p:nvSpPr>
        <p:spPr>
          <a:xfrm>
            <a:off x="397933" y="2234242"/>
            <a:ext cx="11506200" cy="2138455"/>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dirty="0" smtClean="0">
                <a:solidFill>
                  <a:srgbClr val="0070C0"/>
                </a:solidFill>
              </a:rPr>
              <a:t>Aanbeveling </a:t>
            </a:r>
            <a:r>
              <a:rPr lang="nl-NL" sz="2000" dirty="0" smtClean="0">
                <a:solidFill>
                  <a:srgbClr val="0070C0"/>
                </a:solidFill>
              </a:rPr>
              <a:t>2</a:t>
            </a:r>
            <a:endParaRPr lang="nl-NL" sz="2000" dirty="0" smtClean="0">
              <a:solidFill>
                <a:srgbClr val="0070C0"/>
              </a:solidFill>
            </a:endParaRPr>
          </a:p>
          <a:p>
            <a:pPr marL="0" indent="0">
              <a:buFont typeface="Arial" panose="020B0604020202020204" pitchFamily="34" charset="0"/>
              <a:buNone/>
            </a:pPr>
            <a:endParaRPr lang="nl-NL" sz="2000" dirty="0" smtClean="0"/>
          </a:p>
          <a:p>
            <a:pPr marL="0" indent="0">
              <a:buFont typeface="Arial" panose="020B0604020202020204" pitchFamily="34" charset="0"/>
              <a:buNone/>
            </a:pPr>
            <a:r>
              <a:rPr lang="nl-NL" sz="2000" dirty="0" smtClean="0"/>
              <a:t>Om de analytische prestatie van een test en de bewaking daarvan met interne kwaliteitscontrole zo goed mogelijk aan te laten sluiten bij de klinische behoefte, wordt voor iedere laboratoriumbepaling de minimale APS (</a:t>
            </a:r>
            <a:r>
              <a:rPr lang="nl-NL" sz="2000" dirty="0" err="1" smtClean="0"/>
              <a:t>Analytical</a:t>
            </a:r>
            <a:r>
              <a:rPr lang="nl-NL" sz="2000" dirty="0" smtClean="0"/>
              <a:t> Performance </a:t>
            </a:r>
            <a:r>
              <a:rPr lang="nl-NL" sz="2000" dirty="0" err="1" smtClean="0"/>
              <a:t>Specification</a:t>
            </a:r>
            <a:r>
              <a:rPr lang="nl-NL" sz="2000" dirty="0" smtClean="0"/>
              <a:t> (NL: analytische prestatie specificatie) vastgesteld waaraan deze dient te voldoen. (zie 7.3.1)</a:t>
            </a:r>
          </a:p>
          <a:p>
            <a:pPr marL="0" indent="0">
              <a:buFont typeface="Arial" panose="020B0604020202020204" pitchFamily="34" charset="0"/>
              <a:buNone/>
            </a:pPr>
            <a:endParaRPr lang="nl-NL" dirty="0"/>
          </a:p>
        </p:txBody>
      </p:sp>
      <p:sp>
        <p:nvSpPr>
          <p:cNvPr id="5" name="Tijdelijke aanduiding voor inhoud 2"/>
          <p:cNvSpPr txBox="1">
            <a:spLocks/>
          </p:cNvSpPr>
          <p:nvPr/>
        </p:nvSpPr>
        <p:spPr>
          <a:xfrm>
            <a:off x="397933" y="4606507"/>
            <a:ext cx="11506200" cy="1773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smtClean="0"/>
              <a:t>Naast APS ook andere eisen aan test: </a:t>
            </a:r>
          </a:p>
          <a:p>
            <a:pPr lvl="1"/>
            <a:r>
              <a:rPr lang="nl-NL" sz="1800" smtClean="0"/>
              <a:t>economisch (lage kosten)</a:t>
            </a:r>
          </a:p>
          <a:p>
            <a:pPr lvl="1"/>
            <a:r>
              <a:rPr lang="nl-NL" sz="1800" smtClean="0"/>
              <a:t>beschikbaarheid (korte turn-around-time) </a:t>
            </a:r>
          </a:p>
          <a:p>
            <a:pPr lvl="1"/>
            <a:r>
              <a:rPr lang="nl-NL" sz="1800" smtClean="0"/>
              <a:t>veiligheid (veilige uitvoer voor medewerkers)</a:t>
            </a:r>
          </a:p>
          <a:p>
            <a:pPr lvl="1"/>
            <a:r>
              <a:rPr lang="nl-NL" sz="1800" smtClean="0"/>
              <a:t>...</a:t>
            </a:r>
            <a:endParaRPr lang="nl-NL" sz="1800" dirty="0" smtClean="0"/>
          </a:p>
        </p:txBody>
      </p:sp>
    </p:spTree>
    <p:extLst>
      <p:ext uri="{BB962C8B-B14F-4D97-AF65-F5344CB8AC3E}">
        <p14:creationId xmlns:p14="http://schemas.microsoft.com/office/powerpoint/2010/main" val="1505566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2400" dirty="0" smtClean="0"/>
              <a:t>7.3.1 </a:t>
            </a:r>
            <a:r>
              <a:rPr lang="nl-NL" sz="2400" dirty="0"/>
              <a:t>Analytische prestatie specificatie (APS)</a:t>
            </a:r>
          </a:p>
        </p:txBody>
      </p:sp>
      <p:sp>
        <p:nvSpPr>
          <p:cNvPr id="3" name="Tijdelijke aanduiding voor inhoud 2"/>
          <p:cNvSpPr>
            <a:spLocks noGrp="1"/>
          </p:cNvSpPr>
          <p:nvPr>
            <p:ph idx="1"/>
          </p:nvPr>
        </p:nvSpPr>
        <p:spPr>
          <a:xfrm>
            <a:off x="397933" y="1314627"/>
            <a:ext cx="11506200" cy="2791547"/>
          </a:xfrm>
        </p:spPr>
        <p:txBody>
          <a:bodyPr>
            <a:noAutofit/>
          </a:bodyPr>
          <a:lstStyle/>
          <a:p>
            <a:r>
              <a:rPr lang="nl-NL" sz="2000" dirty="0" smtClean="0"/>
              <a:t>APS </a:t>
            </a:r>
            <a:r>
              <a:rPr lang="nl-NL" sz="2000" dirty="0"/>
              <a:t>is gedefinieerd als </a:t>
            </a:r>
            <a:r>
              <a:rPr lang="nl-NL" sz="2000" dirty="0" smtClean="0"/>
              <a:t>maximaal </a:t>
            </a:r>
            <a:r>
              <a:rPr lang="nl-NL" sz="2000" dirty="0"/>
              <a:t>toelaatbare bias, imprecisie en meetonzekerheid c.q. </a:t>
            </a:r>
            <a:r>
              <a:rPr lang="nl-NL" sz="2000" dirty="0" err="1"/>
              <a:t>total</a:t>
            </a:r>
            <a:r>
              <a:rPr lang="nl-NL" sz="2000" dirty="0"/>
              <a:t> </a:t>
            </a:r>
            <a:r>
              <a:rPr lang="nl-NL" sz="2000" dirty="0" err="1"/>
              <a:t>allowable</a:t>
            </a:r>
            <a:r>
              <a:rPr lang="nl-NL" sz="2000" dirty="0"/>
              <a:t> </a:t>
            </a:r>
            <a:r>
              <a:rPr lang="nl-NL" sz="2000" dirty="0" smtClean="0"/>
              <a:t>error </a:t>
            </a:r>
          </a:p>
          <a:p>
            <a:r>
              <a:rPr lang="nl-NL" sz="2000" dirty="0" smtClean="0"/>
              <a:t>In </a:t>
            </a:r>
            <a:r>
              <a:rPr lang="nl-NL" sz="2000" dirty="0"/>
              <a:t>de literatuur worden voor dit begrip diverse synoniemen gebruikt: </a:t>
            </a:r>
            <a:endParaRPr lang="nl-NL" sz="2000" dirty="0" smtClean="0"/>
          </a:p>
          <a:p>
            <a:pPr lvl="1"/>
            <a:r>
              <a:rPr lang="nl-NL" sz="1800" dirty="0" smtClean="0"/>
              <a:t>kwaliteitsdoel </a:t>
            </a:r>
          </a:p>
          <a:p>
            <a:pPr lvl="1"/>
            <a:r>
              <a:rPr lang="nl-NL" sz="1800" dirty="0" smtClean="0"/>
              <a:t>analytische kwaliteitseis </a:t>
            </a:r>
          </a:p>
          <a:p>
            <a:pPr lvl="1"/>
            <a:r>
              <a:rPr lang="nl-NL" sz="1800" dirty="0" smtClean="0"/>
              <a:t>prestatiekarakteristiek </a:t>
            </a:r>
          </a:p>
          <a:p>
            <a:pPr lvl="1"/>
            <a:r>
              <a:rPr lang="nl-NL" sz="1800" dirty="0" smtClean="0"/>
              <a:t>performance standard </a:t>
            </a:r>
          </a:p>
          <a:p>
            <a:pPr lvl="1"/>
            <a:r>
              <a:rPr lang="nl-NL" sz="1800" dirty="0" err="1" smtClean="0"/>
              <a:t>analytical</a:t>
            </a:r>
            <a:r>
              <a:rPr lang="nl-NL" sz="1800" dirty="0" smtClean="0"/>
              <a:t> goal</a:t>
            </a:r>
          </a:p>
          <a:p>
            <a:pPr lvl="1"/>
            <a:r>
              <a:rPr lang="nl-NL" sz="1800" dirty="0" smtClean="0"/>
              <a:t>enz</a:t>
            </a:r>
            <a:r>
              <a:rPr lang="nl-NL" sz="1800" dirty="0"/>
              <a:t>. </a:t>
            </a:r>
            <a:endParaRPr lang="nl-NL" sz="1800" dirty="0" smtClean="0"/>
          </a:p>
        </p:txBody>
      </p:sp>
      <p:sp>
        <p:nvSpPr>
          <p:cNvPr id="4" name="Tekstvak 3"/>
          <p:cNvSpPr txBox="1"/>
          <p:nvPr/>
        </p:nvSpPr>
        <p:spPr>
          <a:xfrm>
            <a:off x="397933" y="4644736"/>
            <a:ext cx="11506200" cy="1323439"/>
          </a:xfrm>
          <a:prstGeom prst="rect">
            <a:avLst/>
          </a:prstGeom>
          <a:solidFill>
            <a:schemeClr val="accent4">
              <a:lumMod val="20000"/>
              <a:lumOff val="80000"/>
            </a:schemeClr>
          </a:solidFill>
        </p:spPr>
        <p:txBody>
          <a:bodyPr wrap="square" rtlCol="0">
            <a:spAutoFit/>
          </a:bodyPr>
          <a:lstStyle/>
          <a:p>
            <a:r>
              <a:rPr lang="nl-NL" sz="2000" dirty="0">
                <a:solidFill>
                  <a:srgbClr val="0070C0"/>
                </a:solidFill>
              </a:rPr>
              <a:t>Aanbeveling </a:t>
            </a:r>
            <a:r>
              <a:rPr lang="nl-NL" sz="2000" dirty="0" smtClean="0">
                <a:solidFill>
                  <a:srgbClr val="0070C0"/>
                </a:solidFill>
              </a:rPr>
              <a:t>3</a:t>
            </a:r>
            <a:endParaRPr lang="nl-NL" sz="2000" dirty="0" smtClean="0">
              <a:solidFill>
                <a:srgbClr val="0070C0"/>
              </a:solidFill>
            </a:endParaRPr>
          </a:p>
          <a:p>
            <a:endParaRPr lang="nl-NL" sz="2000" dirty="0">
              <a:solidFill>
                <a:srgbClr val="0070C0"/>
              </a:solidFill>
            </a:endParaRPr>
          </a:p>
          <a:p>
            <a:r>
              <a:rPr lang="nl-NL" sz="2000" dirty="0"/>
              <a:t>APS is de voorkeursterm boven kwaliteitsdoelen, analytische kwaliteitseisen, prestatie-karakteristieken, performance </a:t>
            </a:r>
            <a:r>
              <a:rPr lang="nl-NL" sz="2000" dirty="0" err="1"/>
              <a:t>standards</a:t>
            </a:r>
            <a:r>
              <a:rPr lang="nl-NL" sz="2000" dirty="0"/>
              <a:t>, </a:t>
            </a:r>
            <a:r>
              <a:rPr lang="nl-NL" sz="2000" dirty="0" err="1"/>
              <a:t>analytical</a:t>
            </a:r>
            <a:r>
              <a:rPr lang="nl-NL" sz="2000" dirty="0"/>
              <a:t> goals etc. (zie 7.3.1)</a:t>
            </a:r>
          </a:p>
        </p:txBody>
      </p:sp>
    </p:spTree>
    <p:extLst>
      <p:ext uri="{BB962C8B-B14F-4D97-AF65-F5344CB8AC3E}">
        <p14:creationId xmlns:p14="http://schemas.microsoft.com/office/powerpoint/2010/main" val="42409129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normAutofit/>
          </a:bodyPr>
          <a:lstStyle/>
          <a:p>
            <a:r>
              <a:rPr lang="nl-NL" dirty="0" smtClean="0"/>
              <a:t>7.3.1 </a:t>
            </a:r>
            <a:r>
              <a:rPr lang="nl-NL" dirty="0"/>
              <a:t>Analytische prestatie specificatie (APS)</a:t>
            </a:r>
          </a:p>
        </p:txBody>
      </p:sp>
      <p:sp>
        <p:nvSpPr>
          <p:cNvPr id="3" name="Tijdelijke aanduiding voor inhoud 2"/>
          <p:cNvSpPr>
            <a:spLocks noGrp="1"/>
          </p:cNvSpPr>
          <p:nvPr>
            <p:ph idx="1"/>
          </p:nvPr>
        </p:nvSpPr>
        <p:spPr>
          <a:xfrm>
            <a:off x="397933" y="1409942"/>
            <a:ext cx="11506200" cy="3764731"/>
          </a:xfrm>
          <a:solidFill>
            <a:schemeClr val="accent1">
              <a:lumMod val="20000"/>
              <a:lumOff val="80000"/>
            </a:schemeClr>
          </a:solidFill>
        </p:spPr>
        <p:txBody>
          <a:bodyPr>
            <a:normAutofit/>
          </a:bodyPr>
          <a:lstStyle/>
          <a:p>
            <a:r>
              <a:rPr lang="nl-NL" dirty="0" smtClean="0"/>
              <a:t>APS hoeft </a:t>
            </a:r>
            <a:r>
              <a:rPr lang="nl-NL" dirty="0"/>
              <a:t>niet in alle klinische situaties hetzelfde te zijn: </a:t>
            </a:r>
            <a:endParaRPr lang="nl-NL" dirty="0" smtClean="0"/>
          </a:p>
          <a:p>
            <a:pPr lvl="1"/>
            <a:r>
              <a:rPr lang="nl-NL" dirty="0" smtClean="0"/>
              <a:t>in </a:t>
            </a:r>
            <a:r>
              <a:rPr lang="nl-NL" dirty="0"/>
              <a:t>rurale of afgelegen gebieden </a:t>
            </a:r>
            <a:r>
              <a:rPr lang="nl-NL" dirty="0" smtClean="0"/>
              <a:t>(of ambulance) kunnen </a:t>
            </a:r>
            <a:r>
              <a:rPr lang="nl-NL" dirty="0"/>
              <a:t>onderzoeken met minder stringente APS toch significante gezondheidswinst betekenen, vergeleken met </a:t>
            </a:r>
            <a:r>
              <a:rPr lang="nl-NL" dirty="0" smtClean="0"/>
              <a:t>situatie </a:t>
            </a:r>
            <a:r>
              <a:rPr lang="nl-NL" dirty="0"/>
              <a:t>waarin deze test niet beschikbaar </a:t>
            </a:r>
            <a:r>
              <a:rPr lang="nl-NL" dirty="0" smtClean="0"/>
              <a:t>is</a:t>
            </a:r>
          </a:p>
          <a:p>
            <a:r>
              <a:rPr lang="nl-NL" dirty="0" smtClean="0"/>
              <a:t>In </a:t>
            </a:r>
            <a:r>
              <a:rPr lang="nl-NL" dirty="0"/>
              <a:t>principe </a:t>
            </a:r>
            <a:r>
              <a:rPr lang="nl-NL" dirty="0" smtClean="0"/>
              <a:t>APS per test/meetmethode vaststellen voor ieder </a:t>
            </a:r>
            <a:r>
              <a:rPr lang="nl-NL" dirty="0"/>
              <a:t>beoogd klinisch </a:t>
            </a:r>
            <a:r>
              <a:rPr lang="nl-NL" dirty="0" smtClean="0"/>
              <a:t>gebruik</a:t>
            </a:r>
          </a:p>
          <a:p>
            <a:r>
              <a:rPr lang="nl-NL" dirty="0" smtClean="0"/>
              <a:t>niet </a:t>
            </a:r>
            <a:r>
              <a:rPr lang="nl-NL" dirty="0"/>
              <a:t>objectief </a:t>
            </a:r>
            <a:r>
              <a:rPr lang="nl-NL" dirty="0" smtClean="0"/>
              <a:t>vastgestelde en gecontroleerde APS kan tot </a:t>
            </a:r>
            <a:r>
              <a:rPr lang="nl-NL" dirty="0"/>
              <a:t>grote variaties in </a:t>
            </a:r>
            <a:r>
              <a:rPr lang="nl-NL" dirty="0" smtClean="0"/>
              <a:t>laboratoriumuitslagen </a:t>
            </a:r>
            <a:r>
              <a:rPr lang="nl-NL" dirty="0"/>
              <a:t>leiden en daarmee potentiële schade </a:t>
            </a:r>
            <a:r>
              <a:rPr lang="nl-NL" dirty="0" smtClean="0"/>
              <a:t>voor de patiënt</a:t>
            </a:r>
            <a:endParaRPr lang="nl-NL" dirty="0"/>
          </a:p>
          <a:p>
            <a:endParaRPr lang="nl-NL" dirty="0" smtClean="0"/>
          </a:p>
          <a:p>
            <a:r>
              <a:rPr lang="nl-NL" dirty="0"/>
              <a:t>Voor aantal veel aangevraagde bepalingen is APS voorgesteld [</a:t>
            </a:r>
            <a:r>
              <a:rPr lang="nl-NL" dirty="0" err="1"/>
              <a:t>Panteghini</a:t>
            </a:r>
            <a:r>
              <a:rPr lang="nl-NL" dirty="0"/>
              <a:t>, 2024</a:t>
            </a:r>
            <a:r>
              <a:rPr lang="nl-NL" dirty="0" smtClean="0"/>
              <a:t>]</a:t>
            </a:r>
            <a:endParaRPr lang="nl-NL" dirty="0"/>
          </a:p>
          <a:p>
            <a:endParaRPr lang="nl-NL" dirty="0"/>
          </a:p>
        </p:txBody>
      </p:sp>
      <p:sp>
        <p:nvSpPr>
          <p:cNvPr id="4" name="Tekstvak 3"/>
          <p:cNvSpPr txBox="1"/>
          <p:nvPr/>
        </p:nvSpPr>
        <p:spPr>
          <a:xfrm>
            <a:off x="6468533" y="5858933"/>
            <a:ext cx="5435600" cy="738664"/>
          </a:xfrm>
          <a:prstGeom prst="rect">
            <a:avLst/>
          </a:prstGeom>
          <a:noFill/>
          <a:ln>
            <a:solidFill>
              <a:schemeClr val="bg1">
                <a:lumMod val="65000"/>
              </a:schemeClr>
            </a:solidFill>
          </a:ln>
        </p:spPr>
        <p:txBody>
          <a:bodyPr wrap="square" rtlCol="0">
            <a:spAutoFit/>
          </a:bodyPr>
          <a:lstStyle/>
          <a:p>
            <a:r>
              <a:rPr lang="en-GB" sz="1400" dirty="0" err="1">
                <a:solidFill>
                  <a:schemeClr val="bg1">
                    <a:lumMod val="65000"/>
                  </a:schemeClr>
                </a:solidFill>
              </a:rPr>
              <a:t>Panteghini</a:t>
            </a:r>
            <a:r>
              <a:rPr lang="en-GB" sz="1400" dirty="0">
                <a:solidFill>
                  <a:schemeClr val="bg1">
                    <a:lumMod val="65000"/>
                  </a:schemeClr>
                </a:solidFill>
              </a:rPr>
              <a:t> M. Analytical performance specifications for combined uncertainty budget in the implementation of metrological traceability. </a:t>
            </a:r>
            <a:r>
              <a:rPr lang="en-GB" sz="1400" dirty="0" err="1">
                <a:solidFill>
                  <a:schemeClr val="bg1">
                    <a:lumMod val="65000"/>
                  </a:schemeClr>
                </a:solidFill>
              </a:rPr>
              <a:t>Clin</a:t>
            </a:r>
            <a:r>
              <a:rPr lang="en-GB" sz="1400" dirty="0">
                <a:solidFill>
                  <a:schemeClr val="bg1">
                    <a:lumMod val="65000"/>
                  </a:schemeClr>
                </a:solidFill>
              </a:rPr>
              <a:t> </a:t>
            </a:r>
            <a:r>
              <a:rPr lang="en-GB" sz="1400" dirty="0" err="1">
                <a:solidFill>
                  <a:schemeClr val="bg1">
                    <a:lumMod val="65000"/>
                  </a:schemeClr>
                </a:solidFill>
              </a:rPr>
              <a:t>Chem</a:t>
            </a:r>
            <a:r>
              <a:rPr lang="en-GB" sz="1400" dirty="0">
                <a:solidFill>
                  <a:schemeClr val="bg1">
                    <a:lumMod val="65000"/>
                  </a:schemeClr>
                </a:solidFill>
              </a:rPr>
              <a:t> Lab Med 2024; 62: 1497-1504</a:t>
            </a:r>
            <a:r>
              <a:rPr lang="en-GB" sz="1400" dirty="0" smtClean="0">
                <a:solidFill>
                  <a:schemeClr val="bg1">
                    <a:lumMod val="65000"/>
                  </a:schemeClr>
                </a:solidFill>
              </a:rPr>
              <a:t>.</a:t>
            </a:r>
            <a:endParaRPr lang="nl-NL" sz="1400" dirty="0">
              <a:solidFill>
                <a:schemeClr val="bg1">
                  <a:lumMod val="65000"/>
                </a:schemeClr>
              </a:solidFill>
            </a:endParaRPr>
          </a:p>
        </p:txBody>
      </p:sp>
    </p:spTree>
    <p:extLst>
      <p:ext uri="{BB962C8B-B14F-4D97-AF65-F5344CB8AC3E}">
        <p14:creationId xmlns:p14="http://schemas.microsoft.com/office/powerpoint/2010/main" val="43903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7.3.1 </a:t>
            </a:r>
            <a:r>
              <a:rPr lang="nl-NL" dirty="0"/>
              <a:t>Analytische prestatie specificatie (APS)</a:t>
            </a:r>
          </a:p>
        </p:txBody>
      </p:sp>
      <p:sp>
        <p:nvSpPr>
          <p:cNvPr id="3" name="Tijdelijke aanduiding voor inhoud 2"/>
          <p:cNvSpPr>
            <a:spLocks noGrp="1"/>
          </p:cNvSpPr>
          <p:nvPr>
            <p:ph idx="1"/>
          </p:nvPr>
        </p:nvSpPr>
        <p:spPr>
          <a:xfrm>
            <a:off x="397933" y="1545024"/>
            <a:ext cx="11135976" cy="4471312"/>
          </a:xfrm>
          <a:solidFill>
            <a:schemeClr val="bg1">
              <a:lumMod val="95000"/>
            </a:schemeClr>
          </a:solidFill>
          <a:ln>
            <a:solidFill>
              <a:schemeClr val="tx1">
                <a:lumMod val="50000"/>
                <a:lumOff val="50000"/>
              </a:schemeClr>
            </a:solidFill>
          </a:ln>
          <a:effectLst>
            <a:outerShdw blurRad="50800" dist="114300" dir="5400000" algn="ctr" rotWithShape="0">
              <a:schemeClr val="tx1">
                <a:lumMod val="50000"/>
                <a:lumOff val="50000"/>
              </a:schemeClr>
            </a:outerShdw>
          </a:effectLst>
        </p:spPr>
        <p:txBody>
          <a:bodyPr>
            <a:normAutofit/>
          </a:bodyPr>
          <a:lstStyle/>
          <a:p>
            <a:endParaRPr lang="nl-NL" dirty="0" smtClean="0"/>
          </a:p>
          <a:p>
            <a:r>
              <a:rPr lang="nl-NL" dirty="0" smtClean="0"/>
              <a:t>Verschillende toepassingen APS:</a:t>
            </a:r>
          </a:p>
          <a:p>
            <a:pPr lvl="1"/>
            <a:r>
              <a:rPr lang="nl-NL" dirty="0" smtClean="0"/>
              <a:t>keuze test</a:t>
            </a:r>
          </a:p>
          <a:p>
            <a:pPr lvl="1"/>
            <a:r>
              <a:rPr lang="nl-NL" dirty="0" smtClean="0"/>
              <a:t>validatie </a:t>
            </a:r>
            <a:r>
              <a:rPr lang="nl-NL" dirty="0"/>
              <a:t>of </a:t>
            </a:r>
            <a:r>
              <a:rPr lang="nl-NL" dirty="0" smtClean="0"/>
              <a:t>verificatie</a:t>
            </a:r>
          </a:p>
          <a:p>
            <a:pPr lvl="1"/>
            <a:r>
              <a:rPr lang="nl-NL" dirty="0" smtClean="0"/>
              <a:t>ontwerpen </a:t>
            </a:r>
            <a:r>
              <a:rPr lang="nl-NL" dirty="0"/>
              <a:t>van </a:t>
            </a:r>
            <a:r>
              <a:rPr lang="nl-NL" dirty="0" smtClean="0"/>
              <a:t>kwaliteitscontrole</a:t>
            </a:r>
          </a:p>
          <a:p>
            <a:pPr lvl="1"/>
            <a:endParaRPr lang="nl-NL" dirty="0" smtClean="0"/>
          </a:p>
          <a:p>
            <a:pPr lvl="1"/>
            <a:r>
              <a:rPr lang="nl-NL" dirty="0" smtClean="0"/>
              <a:t>eisen </a:t>
            </a:r>
            <a:r>
              <a:rPr lang="nl-NL" dirty="0"/>
              <a:t>met betrekking tot externe </a:t>
            </a:r>
            <a:r>
              <a:rPr lang="nl-NL" dirty="0" smtClean="0"/>
              <a:t>kwaliteitscontrole</a:t>
            </a:r>
          </a:p>
          <a:p>
            <a:pPr lvl="2"/>
            <a:r>
              <a:rPr lang="nl-NL" dirty="0"/>
              <a:t>programma’s zonder verplichte minimumeisen (zoals in Nederland)</a:t>
            </a:r>
          </a:p>
          <a:p>
            <a:pPr lvl="2"/>
            <a:r>
              <a:rPr lang="nl-NL" dirty="0" smtClean="0"/>
              <a:t>programma’s </a:t>
            </a:r>
            <a:r>
              <a:rPr lang="nl-NL" dirty="0"/>
              <a:t>die verplichte minimumeisen </a:t>
            </a:r>
            <a:r>
              <a:rPr lang="nl-NL" dirty="0" smtClean="0"/>
              <a:t>hanteren</a:t>
            </a:r>
          </a:p>
          <a:p>
            <a:pPr lvl="3"/>
            <a:r>
              <a:rPr lang="nl-NL" dirty="0" smtClean="0"/>
              <a:t>eisen </a:t>
            </a:r>
            <a:r>
              <a:rPr lang="nl-NL" dirty="0"/>
              <a:t>meestal wat ruimer [RCPAQAP, 2024</a:t>
            </a:r>
            <a:r>
              <a:rPr lang="nl-NL" dirty="0" smtClean="0"/>
              <a:t>]</a:t>
            </a:r>
            <a:endParaRPr lang="nl-NL" dirty="0"/>
          </a:p>
          <a:p>
            <a:pPr lvl="1"/>
            <a:endParaRPr lang="nl-NL" dirty="0" smtClean="0"/>
          </a:p>
          <a:p>
            <a:pPr lvl="1"/>
            <a:endParaRPr lang="nl-NL" dirty="0"/>
          </a:p>
          <a:p>
            <a:pPr lvl="1"/>
            <a:endParaRPr lang="nl-NL" dirty="0" smtClean="0"/>
          </a:p>
        </p:txBody>
      </p:sp>
    </p:spTree>
    <p:extLst>
      <p:ext uri="{BB962C8B-B14F-4D97-AF65-F5344CB8AC3E}">
        <p14:creationId xmlns:p14="http://schemas.microsoft.com/office/powerpoint/2010/main" val="36951110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7.3.1 </a:t>
            </a:r>
            <a:r>
              <a:rPr lang="nl-NL" dirty="0"/>
              <a:t>Analytische prestatie specificatie (APS)</a:t>
            </a:r>
          </a:p>
        </p:txBody>
      </p:sp>
      <p:sp>
        <p:nvSpPr>
          <p:cNvPr id="3" name="Tijdelijke aanduiding voor inhoud 2"/>
          <p:cNvSpPr>
            <a:spLocks noGrp="1"/>
          </p:cNvSpPr>
          <p:nvPr>
            <p:ph idx="1"/>
          </p:nvPr>
        </p:nvSpPr>
        <p:spPr>
          <a:xfrm>
            <a:off x="397933" y="1704109"/>
            <a:ext cx="11146367" cy="3418609"/>
          </a:xfrm>
          <a:solidFill>
            <a:schemeClr val="accent1">
              <a:lumMod val="20000"/>
              <a:lumOff val="80000"/>
            </a:schemeClr>
          </a:solidFill>
          <a:ln>
            <a:solidFill>
              <a:schemeClr val="accent5">
                <a:lumMod val="60000"/>
                <a:lumOff val="40000"/>
              </a:schemeClr>
            </a:solidFill>
          </a:ln>
          <a:effectLst>
            <a:outerShdw blurRad="50800" dist="127000" dir="5400000" algn="ctr" rotWithShape="0">
              <a:schemeClr val="tx1">
                <a:lumMod val="50000"/>
                <a:lumOff val="50000"/>
              </a:schemeClr>
            </a:outerShdw>
          </a:effectLst>
        </p:spPr>
        <p:txBody>
          <a:bodyPr>
            <a:normAutofit/>
          </a:bodyPr>
          <a:lstStyle/>
          <a:p>
            <a:endParaRPr lang="nl-NL" dirty="0" smtClean="0"/>
          </a:p>
          <a:p>
            <a:r>
              <a:rPr lang="nl-NL" dirty="0" smtClean="0"/>
              <a:t>CE-gemarkeerde tests:</a:t>
            </a:r>
          </a:p>
          <a:p>
            <a:pPr lvl="1"/>
            <a:r>
              <a:rPr lang="nl-NL" dirty="0" smtClean="0"/>
              <a:t>IVDR-specificaties</a:t>
            </a:r>
          </a:p>
          <a:p>
            <a:pPr lvl="1"/>
            <a:r>
              <a:rPr lang="nl-NL" dirty="0" smtClean="0"/>
              <a:t>klinische </a:t>
            </a:r>
            <a:r>
              <a:rPr lang="nl-NL" dirty="0"/>
              <a:t>toepasbaarheid </a:t>
            </a:r>
            <a:r>
              <a:rPr lang="nl-NL" dirty="0" smtClean="0"/>
              <a:t>moet zijn aangetoond </a:t>
            </a:r>
          </a:p>
          <a:p>
            <a:endParaRPr lang="nl-NL" dirty="0"/>
          </a:p>
          <a:p>
            <a:r>
              <a:rPr lang="nl-NL" dirty="0" smtClean="0"/>
              <a:t>niet </a:t>
            </a:r>
            <a:r>
              <a:rPr lang="nl-NL" dirty="0"/>
              <a:t>uitgesloten dat </a:t>
            </a:r>
            <a:r>
              <a:rPr lang="nl-NL" dirty="0" smtClean="0"/>
              <a:t>APS gebaseerd </a:t>
            </a:r>
            <a:r>
              <a:rPr lang="nl-NL" dirty="0"/>
              <a:t>gaan worden op </a:t>
            </a:r>
            <a:r>
              <a:rPr lang="nl-NL" dirty="0" smtClean="0"/>
              <a:t>productspecificaties</a:t>
            </a:r>
            <a:r>
              <a:rPr lang="nl-NL" dirty="0"/>
              <a:t>. Naar verwachting worden deze laatste ruim opgesteld (Bijlage B</a:t>
            </a:r>
            <a:r>
              <a:rPr lang="nl-NL" dirty="0" smtClean="0"/>
              <a:t>)</a:t>
            </a:r>
            <a:endParaRPr lang="nl-NL" dirty="0"/>
          </a:p>
          <a:p>
            <a:endParaRPr lang="nl-NL" dirty="0"/>
          </a:p>
        </p:txBody>
      </p:sp>
    </p:spTree>
    <p:extLst>
      <p:ext uri="{BB962C8B-B14F-4D97-AF65-F5344CB8AC3E}">
        <p14:creationId xmlns:p14="http://schemas.microsoft.com/office/powerpoint/2010/main" val="37308413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
            </a:r>
            <a:br>
              <a:rPr lang="nl-NL" dirty="0" smtClean="0"/>
            </a:br>
            <a:r>
              <a:rPr lang="nl-NL" dirty="0" smtClean="0"/>
              <a:t>A</a:t>
            </a:r>
            <a:r>
              <a:rPr lang="nl-NL" sz="2700" dirty="0" smtClean="0"/>
              <a:t>nalytische </a:t>
            </a:r>
            <a:r>
              <a:rPr lang="nl-NL" sz="2700" dirty="0"/>
              <a:t>kwaliteitseisen op basis van de in Milaan in 2014 vastgestelde </a:t>
            </a:r>
            <a:r>
              <a:rPr lang="nl-NL" sz="2700" dirty="0" smtClean="0"/>
              <a:t>criteria</a:t>
            </a:r>
            <a:r>
              <a:rPr lang="nl-NL" dirty="0"/>
              <a:t/>
            </a:r>
            <a:br>
              <a:rPr lang="nl-NL" dirty="0"/>
            </a:br>
            <a:endParaRPr lang="nl-NL" dirty="0"/>
          </a:p>
        </p:txBody>
      </p:sp>
      <p:sp>
        <p:nvSpPr>
          <p:cNvPr id="3" name="Tijdelijke aanduiding voor inhoud 2"/>
          <p:cNvSpPr>
            <a:spLocks noGrp="1"/>
          </p:cNvSpPr>
          <p:nvPr>
            <p:ph idx="1"/>
          </p:nvPr>
        </p:nvSpPr>
        <p:spPr>
          <a:xfrm>
            <a:off x="397933" y="810491"/>
            <a:ext cx="11506200" cy="5029200"/>
          </a:xfrm>
          <a:solidFill>
            <a:schemeClr val="accent1">
              <a:lumMod val="20000"/>
              <a:lumOff val="80000"/>
            </a:schemeClr>
          </a:solidFill>
        </p:spPr>
        <p:txBody>
          <a:bodyPr>
            <a:normAutofit fontScale="85000" lnSpcReduction="20000"/>
          </a:bodyPr>
          <a:lstStyle/>
          <a:p>
            <a:pPr marL="0" indent="0">
              <a:buNone/>
            </a:pPr>
            <a:r>
              <a:rPr lang="nl-NL" dirty="0" smtClean="0"/>
              <a:t>1999 Stockholm criteria</a:t>
            </a:r>
          </a:p>
          <a:p>
            <a:pPr lvl="1"/>
            <a:r>
              <a:rPr lang="nl-NL" dirty="0" smtClean="0"/>
              <a:t>hiërarchisch </a:t>
            </a:r>
            <a:r>
              <a:rPr lang="nl-NL" dirty="0"/>
              <a:t>raamwerk </a:t>
            </a:r>
            <a:r>
              <a:rPr lang="nl-NL" dirty="0" smtClean="0"/>
              <a:t>voor benodigde </a:t>
            </a:r>
            <a:r>
              <a:rPr lang="nl-NL" dirty="0"/>
              <a:t>(analytische) </a:t>
            </a:r>
            <a:r>
              <a:rPr lang="nl-NL" dirty="0" smtClean="0"/>
              <a:t>kwaliteitseisen</a:t>
            </a:r>
          </a:p>
          <a:p>
            <a:pPr lvl="1"/>
            <a:r>
              <a:rPr lang="nl-NL" dirty="0"/>
              <a:t>onder auspiciën van IUPAC, IFCC en </a:t>
            </a:r>
            <a:r>
              <a:rPr lang="nl-NL" dirty="0" smtClean="0"/>
              <a:t>WHO</a:t>
            </a:r>
          </a:p>
          <a:p>
            <a:pPr marL="0" indent="0">
              <a:buNone/>
            </a:pPr>
            <a:endParaRPr lang="nl-NL" dirty="0"/>
          </a:p>
          <a:p>
            <a:pPr marL="0" indent="0">
              <a:buNone/>
            </a:pPr>
            <a:r>
              <a:rPr lang="nl-NL" dirty="0" smtClean="0"/>
              <a:t>2014 </a:t>
            </a:r>
            <a:r>
              <a:rPr lang="nl-NL" dirty="0"/>
              <a:t>herzien tijdens een strategische conferentie in </a:t>
            </a:r>
            <a:r>
              <a:rPr lang="nl-NL" dirty="0" smtClean="0"/>
              <a:t>Milaan </a:t>
            </a:r>
          </a:p>
          <a:p>
            <a:pPr lvl="1"/>
            <a:r>
              <a:rPr lang="nl-NL" dirty="0" smtClean="0"/>
              <a:t>strikte </a:t>
            </a:r>
            <a:r>
              <a:rPr lang="nl-NL" dirty="0"/>
              <a:t>hiërarchische indeling </a:t>
            </a:r>
            <a:r>
              <a:rPr lang="nl-NL" dirty="0" smtClean="0"/>
              <a:t>losgelaten</a:t>
            </a:r>
          </a:p>
          <a:p>
            <a:pPr lvl="1"/>
            <a:r>
              <a:rPr lang="nl-NL" dirty="0" smtClean="0"/>
              <a:t>tests ingedeeld </a:t>
            </a:r>
            <a:r>
              <a:rPr lang="nl-NL" dirty="0"/>
              <a:t>op basis van testkarakteristieken en klinische </a:t>
            </a:r>
            <a:r>
              <a:rPr lang="nl-NL" dirty="0" smtClean="0"/>
              <a:t>toepassing</a:t>
            </a:r>
          </a:p>
          <a:p>
            <a:pPr lvl="1"/>
            <a:r>
              <a:rPr lang="nl-NL" dirty="0" smtClean="0"/>
              <a:t>onderscheid </a:t>
            </a:r>
            <a:r>
              <a:rPr lang="nl-NL" dirty="0"/>
              <a:t>gemaakt tussen drie verschillende modellen: </a:t>
            </a:r>
            <a:endParaRPr lang="nl-NL" dirty="0" smtClean="0"/>
          </a:p>
          <a:p>
            <a:pPr lvl="1"/>
            <a:endParaRPr lang="nl-NL" dirty="0"/>
          </a:p>
          <a:p>
            <a:pPr lvl="1"/>
            <a:endParaRPr lang="nl-NL" dirty="0" smtClean="0"/>
          </a:p>
          <a:p>
            <a:pPr lvl="1"/>
            <a:endParaRPr lang="nl-NL" dirty="0"/>
          </a:p>
          <a:p>
            <a:pPr lvl="1"/>
            <a:endParaRPr lang="nl-NL" dirty="0" smtClean="0"/>
          </a:p>
          <a:p>
            <a:pPr lvl="1"/>
            <a:endParaRPr lang="nl-NL" dirty="0"/>
          </a:p>
          <a:p>
            <a:pPr lvl="1"/>
            <a:endParaRPr lang="nl-NL" dirty="0" smtClean="0"/>
          </a:p>
          <a:p>
            <a:pPr lvl="1"/>
            <a:endParaRPr lang="nl-NL" dirty="0"/>
          </a:p>
          <a:p>
            <a:pPr lvl="1"/>
            <a:endParaRPr lang="nl-NL" dirty="0" smtClean="0"/>
          </a:p>
          <a:p>
            <a:pPr lvl="1"/>
            <a:endParaRPr lang="nl-NL" dirty="0"/>
          </a:p>
          <a:p>
            <a:pPr marL="898525" indent="-898525">
              <a:buNone/>
            </a:pPr>
            <a:r>
              <a:rPr lang="nl-NL" dirty="0"/>
              <a:t>	</a:t>
            </a:r>
          </a:p>
        </p:txBody>
      </p:sp>
      <p:sp>
        <p:nvSpPr>
          <p:cNvPr id="4" name="Tijdelijke aanduiding voor inhoud 2"/>
          <p:cNvSpPr txBox="1">
            <a:spLocks/>
          </p:cNvSpPr>
          <p:nvPr/>
        </p:nvSpPr>
        <p:spPr>
          <a:xfrm>
            <a:off x="1754364" y="3325091"/>
            <a:ext cx="8944155" cy="2317955"/>
          </a:xfrm>
          <a:prstGeom prst="rect">
            <a:avLst/>
          </a:prstGeom>
          <a:solidFill>
            <a:schemeClr val="accent4">
              <a:lumMod val="60000"/>
              <a:lumOff val="40000"/>
            </a:schemeClr>
          </a:solidFill>
          <a:ln>
            <a:solidFill>
              <a:schemeClr val="tx1"/>
            </a:solidFill>
          </a:ln>
          <a:effectLst>
            <a:outerShdw blurRad="50800" dist="1270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8525" indent="-898525">
              <a:buFont typeface="Arial" panose="020B0604020202020204" pitchFamily="34" charset="0"/>
              <a:buNone/>
            </a:pPr>
            <a:r>
              <a:rPr lang="nl-NL" sz="2000" dirty="0" smtClean="0"/>
              <a:t>1  Gebaseerd op effect op klinische uitkomst binnen specifieke klinische vraagstelling</a:t>
            </a:r>
          </a:p>
          <a:p>
            <a:pPr marL="0" indent="0">
              <a:buFont typeface="Arial" panose="020B0604020202020204" pitchFamily="34" charset="0"/>
              <a:buNone/>
            </a:pPr>
            <a:r>
              <a:rPr lang="nl-NL" sz="2000" dirty="0" smtClean="0"/>
              <a:t>    1a	Op basis van directe uitkomststudies</a:t>
            </a:r>
          </a:p>
          <a:p>
            <a:pPr marL="0" indent="0">
              <a:buFont typeface="Arial" panose="020B0604020202020204" pitchFamily="34" charset="0"/>
              <a:buNone/>
            </a:pPr>
            <a:r>
              <a:rPr lang="nl-NL" sz="2000" dirty="0" smtClean="0"/>
              <a:t>    1b	Op basis van indirecte uitkomststudies</a:t>
            </a:r>
          </a:p>
          <a:p>
            <a:pPr marL="0" indent="0">
              <a:buFont typeface="Arial" panose="020B0604020202020204" pitchFamily="34" charset="0"/>
              <a:buNone/>
            </a:pPr>
            <a:r>
              <a:rPr lang="nl-NL" sz="2000" dirty="0" smtClean="0"/>
              <a:t>2  Gebaseerd op biologische variatie van </a:t>
            </a:r>
            <a:r>
              <a:rPr lang="nl-NL" sz="2000" dirty="0" err="1" smtClean="0"/>
              <a:t>analiet</a:t>
            </a:r>
            <a:endParaRPr lang="nl-NL" sz="2000" dirty="0" smtClean="0"/>
          </a:p>
          <a:p>
            <a:pPr marL="0" indent="0">
              <a:buFont typeface="Arial" panose="020B0604020202020204" pitchFamily="34" charset="0"/>
              <a:buNone/>
            </a:pPr>
            <a:r>
              <a:rPr lang="nl-NL" sz="2000" dirty="0" smtClean="0"/>
              <a:t>3  Prestatiedoel ingegeven door </a:t>
            </a:r>
            <a:r>
              <a:rPr lang="nl-NL" sz="2000" i="1" dirty="0" smtClean="0"/>
              <a:t>state-of-</a:t>
            </a:r>
            <a:r>
              <a:rPr lang="nl-NL" sz="2000" i="1" dirty="0" err="1" smtClean="0"/>
              <a:t>the</a:t>
            </a:r>
            <a:r>
              <a:rPr lang="nl-NL" sz="2000" i="1" dirty="0" smtClean="0"/>
              <a:t>-art </a:t>
            </a:r>
            <a:r>
              <a:rPr lang="nl-NL" sz="2000" dirty="0" smtClean="0"/>
              <a:t>technologie</a:t>
            </a:r>
          </a:p>
        </p:txBody>
      </p:sp>
      <p:sp>
        <p:nvSpPr>
          <p:cNvPr id="5" name="Tekstvak 4"/>
          <p:cNvSpPr txBox="1"/>
          <p:nvPr/>
        </p:nvSpPr>
        <p:spPr>
          <a:xfrm>
            <a:off x="5986732" y="5995359"/>
            <a:ext cx="6064370" cy="738664"/>
          </a:xfrm>
          <a:prstGeom prst="rect">
            <a:avLst/>
          </a:prstGeom>
          <a:noFill/>
          <a:ln>
            <a:solidFill>
              <a:schemeClr val="bg1">
                <a:lumMod val="65000"/>
              </a:schemeClr>
            </a:solidFill>
          </a:ln>
        </p:spPr>
        <p:txBody>
          <a:bodyPr wrap="square" rtlCol="0">
            <a:spAutoFit/>
          </a:bodyPr>
          <a:lstStyle/>
          <a:p>
            <a:r>
              <a:rPr lang="nl-NL" sz="1400" dirty="0" err="1">
                <a:solidFill>
                  <a:schemeClr val="bg1">
                    <a:lumMod val="65000"/>
                  </a:schemeClr>
                </a:solidFill>
              </a:rPr>
              <a:t>Ceriotti</a:t>
            </a:r>
            <a:r>
              <a:rPr lang="nl-NL" sz="1400" dirty="0">
                <a:solidFill>
                  <a:schemeClr val="bg1">
                    <a:lumMod val="65000"/>
                  </a:schemeClr>
                </a:solidFill>
              </a:rPr>
              <a:t> </a:t>
            </a:r>
            <a:r>
              <a:rPr lang="nl-NL" sz="1400" dirty="0" smtClean="0">
                <a:solidFill>
                  <a:schemeClr val="bg1">
                    <a:lumMod val="65000"/>
                  </a:schemeClr>
                </a:solidFill>
              </a:rPr>
              <a:t>F et al. Criteria </a:t>
            </a:r>
            <a:r>
              <a:rPr lang="nl-NL" sz="1400" dirty="0" err="1">
                <a:solidFill>
                  <a:schemeClr val="bg1">
                    <a:lumMod val="65000"/>
                  </a:schemeClr>
                </a:solidFill>
              </a:rPr>
              <a:t>for</a:t>
            </a:r>
            <a:r>
              <a:rPr lang="nl-NL" sz="1400" dirty="0">
                <a:solidFill>
                  <a:schemeClr val="bg1">
                    <a:lumMod val="65000"/>
                  </a:schemeClr>
                </a:solidFill>
              </a:rPr>
              <a:t> </a:t>
            </a:r>
            <a:r>
              <a:rPr lang="nl-NL" sz="1400" dirty="0" err="1">
                <a:solidFill>
                  <a:schemeClr val="bg1">
                    <a:lumMod val="65000"/>
                  </a:schemeClr>
                </a:solidFill>
              </a:rPr>
              <a:t>assigning</a:t>
            </a:r>
            <a:r>
              <a:rPr lang="nl-NL" sz="1400" dirty="0">
                <a:solidFill>
                  <a:schemeClr val="bg1">
                    <a:lumMod val="65000"/>
                  </a:schemeClr>
                </a:solidFill>
              </a:rPr>
              <a:t> </a:t>
            </a:r>
            <a:r>
              <a:rPr lang="nl-NL" sz="1400" dirty="0" err="1">
                <a:solidFill>
                  <a:schemeClr val="bg1">
                    <a:lumMod val="65000"/>
                  </a:schemeClr>
                </a:solidFill>
              </a:rPr>
              <a:t>laboratory</a:t>
            </a:r>
            <a:r>
              <a:rPr lang="nl-NL" sz="1400" dirty="0">
                <a:solidFill>
                  <a:schemeClr val="bg1">
                    <a:lumMod val="65000"/>
                  </a:schemeClr>
                </a:solidFill>
              </a:rPr>
              <a:t> </a:t>
            </a:r>
            <a:r>
              <a:rPr lang="nl-NL" sz="1400" dirty="0" err="1">
                <a:solidFill>
                  <a:schemeClr val="bg1">
                    <a:lumMod val="65000"/>
                  </a:schemeClr>
                </a:solidFill>
              </a:rPr>
              <a:t>measurands</a:t>
            </a:r>
            <a:r>
              <a:rPr lang="nl-NL" sz="1400" dirty="0">
                <a:solidFill>
                  <a:schemeClr val="bg1">
                    <a:lumMod val="65000"/>
                  </a:schemeClr>
                </a:solidFill>
              </a:rPr>
              <a:t> </a:t>
            </a:r>
            <a:r>
              <a:rPr lang="nl-NL" sz="1400" dirty="0" err="1">
                <a:solidFill>
                  <a:schemeClr val="bg1">
                    <a:lumMod val="65000"/>
                  </a:schemeClr>
                </a:solidFill>
              </a:rPr>
              <a:t>to</a:t>
            </a:r>
            <a:r>
              <a:rPr lang="nl-NL" sz="1400" dirty="0">
                <a:solidFill>
                  <a:schemeClr val="bg1">
                    <a:lumMod val="65000"/>
                  </a:schemeClr>
                </a:solidFill>
              </a:rPr>
              <a:t> </a:t>
            </a:r>
            <a:r>
              <a:rPr lang="nl-NL" sz="1400" dirty="0" err="1">
                <a:solidFill>
                  <a:schemeClr val="bg1">
                    <a:lumMod val="65000"/>
                  </a:schemeClr>
                </a:solidFill>
              </a:rPr>
              <a:t>models</a:t>
            </a:r>
            <a:r>
              <a:rPr lang="nl-NL" sz="1400" dirty="0">
                <a:solidFill>
                  <a:schemeClr val="bg1">
                    <a:lumMod val="65000"/>
                  </a:schemeClr>
                </a:solidFill>
              </a:rPr>
              <a:t> </a:t>
            </a:r>
            <a:r>
              <a:rPr lang="nl-NL" sz="1400" dirty="0" err="1">
                <a:solidFill>
                  <a:schemeClr val="bg1">
                    <a:lumMod val="65000"/>
                  </a:schemeClr>
                </a:solidFill>
              </a:rPr>
              <a:t>for</a:t>
            </a:r>
            <a:r>
              <a:rPr lang="nl-NL" sz="1400" dirty="0">
                <a:solidFill>
                  <a:schemeClr val="bg1">
                    <a:lumMod val="65000"/>
                  </a:schemeClr>
                </a:solidFill>
              </a:rPr>
              <a:t> </a:t>
            </a:r>
            <a:r>
              <a:rPr lang="nl-NL" sz="1400" dirty="0" err="1">
                <a:solidFill>
                  <a:schemeClr val="bg1">
                    <a:lumMod val="65000"/>
                  </a:schemeClr>
                </a:solidFill>
              </a:rPr>
              <a:t>analytical</a:t>
            </a:r>
            <a:r>
              <a:rPr lang="nl-NL" sz="1400" dirty="0">
                <a:solidFill>
                  <a:schemeClr val="bg1">
                    <a:lumMod val="65000"/>
                  </a:schemeClr>
                </a:solidFill>
              </a:rPr>
              <a:t> performance </a:t>
            </a:r>
            <a:r>
              <a:rPr lang="nl-NL" sz="1400" dirty="0" err="1">
                <a:solidFill>
                  <a:schemeClr val="bg1">
                    <a:lumMod val="65000"/>
                  </a:schemeClr>
                </a:solidFill>
              </a:rPr>
              <a:t>specifications</a:t>
            </a:r>
            <a:r>
              <a:rPr lang="nl-NL" sz="1400" dirty="0">
                <a:solidFill>
                  <a:schemeClr val="bg1">
                    <a:lumMod val="65000"/>
                  </a:schemeClr>
                </a:solidFill>
              </a:rPr>
              <a:t> </a:t>
            </a:r>
            <a:r>
              <a:rPr lang="nl-NL" sz="1400" dirty="0" err="1">
                <a:solidFill>
                  <a:schemeClr val="bg1">
                    <a:lumMod val="65000"/>
                  </a:schemeClr>
                </a:solidFill>
              </a:rPr>
              <a:t>defined</a:t>
            </a:r>
            <a:r>
              <a:rPr lang="nl-NL" sz="1400" dirty="0">
                <a:solidFill>
                  <a:schemeClr val="bg1">
                    <a:lumMod val="65000"/>
                  </a:schemeClr>
                </a:solidFill>
              </a:rPr>
              <a:t> in </a:t>
            </a:r>
            <a:r>
              <a:rPr lang="nl-NL" sz="1400" dirty="0" err="1">
                <a:solidFill>
                  <a:schemeClr val="bg1">
                    <a:lumMod val="65000"/>
                  </a:schemeClr>
                </a:solidFill>
              </a:rPr>
              <a:t>the</a:t>
            </a:r>
            <a:r>
              <a:rPr lang="nl-NL" sz="1400" dirty="0">
                <a:solidFill>
                  <a:schemeClr val="bg1">
                    <a:lumMod val="65000"/>
                  </a:schemeClr>
                </a:solidFill>
              </a:rPr>
              <a:t> 1st EFLM Strategic Conference. </a:t>
            </a:r>
            <a:r>
              <a:rPr lang="nl-NL" sz="1400" dirty="0" err="1">
                <a:solidFill>
                  <a:schemeClr val="bg1">
                    <a:lumMod val="65000"/>
                  </a:schemeClr>
                </a:solidFill>
              </a:rPr>
              <a:t>Clin</a:t>
            </a:r>
            <a:r>
              <a:rPr lang="nl-NL" sz="1400" dirty="0">
                <a:solidFill>
                  <a:schemeClr val="bg1">
                    <a:lumMod val="65000"/>
                  </a:schemeClr>
                </a:solidFill>
              </a:rPr>
              <a:t> </a:t>
            </a:r>
            <a:r>
              <a:rPr lang="nl-NL" sz="1400" dirty="0" err="1">
                <a:solidFill>
                  <a:schemeClr val="bg1">
                    <a:lumMod val="65000"/>
                  </a:schemeClr>
                </a:solidFill>
              </a:rPr>
              <a:t>Chem</a:t>
            </a:r>
            <a:r>
              <a:rPr lang="nl-NL" sz="1400" dirty="0">
                <a:solidFill>
                  <a:schemeClr val="bg1">
                    <a:lumMod val="65000"/>
                  </a:schemeClr>
                </a:solidFill>
              </a:rPr>
              <a:t> Lab </a:t>
            </a:r>
            <a:r>
              <a:rPr lang="nl-NL" sz="1400" dirty="0" err="1">
                <a:solidFill>
                  <a:schemeClr val="bg1">
                    <a:lumMod val="65000"/>
                  </a:schemeClr>
                </a:solidFill>
              </a:rPr>
              <a:t>Med</a:t>
            </a:r>
            <a:r>
              <a:rPr lang="nl-NL" sz="1400" dirty="0">
                <a:solidFill>
                  <a:schemeClr val="bg1">
                    <a:lumMod val="65000"/>
                  </a:schemeClr>
                </a:solidFill>
              </a:rPr>
              <a:t>. 2017; 55: 189-194.</a:t>
            </a:r>
          </a:p>
        </p:txBody>
      </p:sp>
    </p:spTree>
    <p:extLst>
      <p:ext uri="{BB962C8B-B14F-4D97-AF65-F5344CB8AC3E}">
        <p14:creationId xmlns:p14="http://schemas.microsoft.com/office/powerpoint/2010/main" val="705846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95280" y="1110760"/>
            <a:ext cx="10662445" cy="1569660"/>
          </a:xfrm>
          <a:prstGeom prst="rect">
            <a:avLst/>
          </a:prstGeom>
          <a:solidFill>
            <a:schemeClr val="accent4">
              <a:lumMod val="20000"/>
              <a:lumOff val="80000"/>
            </a:schemeClr>
          </a:solidFill>
        </p:spPr>
        <p:txBody>
          <a:bodyPr wrap="square" rtlCol="0">
            <a:spAutoFit/>
          </a:bodyPr>
          <a:lstStyle/>
          <a:p>
            <a:r>
              <a:rPr lang="nl-NL" sz="2400" dirty="0">
                <a:solidFill>
                  <a:srgbClr val="0070C0"/>
                </a:solidFill>
              </a:rPr>
              <a:t>Aanbeveling </a:t>
            </a:r>
            <a:r>
              <a:rPr lang="nl-NL" sz="2400" dirty="0" smtClean="0">
                <a:solidFill>
                  <a:srgbClr val="0070C0"/>
                </a:solidFill>
              </a:rPr>
              <a:t>4 </a:t>
            </a:r>
            <a:endParaRPr lang="nl-NL" sz="2400" dirty="0">
              <a:solidFill>
                <a:srgbClr val="0070C0"/>
              </a:solidFill>
            </a:endParaRPr>
          </a:p>
          <a:p>
            <a:r>
              <a:rPr lang="nl-NL" sz="2400" dirty="0"/>
              <a:t>De APS wordt vastgesteld op basis van de in 2014 in Milaan vastgestelde criteria. </a:t>
            </a:r>
            <a:endParaRPr lang="nl-NL" sz="2400" dirty="0" smtClean="0"/>
          </a:p>
          <a:p>
            <a:r>
              <a:rPr lang="nl-NL" sz="2400" dirty="0" smtClean="0"/>
              <a:t>(</a:t>
            </a:r>
            <a:r>
              <a:rPr lang="nl-NL" sz="2400" dirty="0"/>
              <a:t>zie 7.3.1)</a:t>
            </a:r>
          </a:p>
          <a:p>
            <a:endParaRPr lang="nl-NL" sz="2400" dirty="0"/>
          </a:p>
        </p:txBody>
      </p:sp>
    </p:spTree>
    <p:extLst>
      <p:ext uri="{BB962C8B-B14F-4D97-AF65-F5344CB8AC3E}">
        <p14:creationId xmlns:p14="http://schemas.microsoft.com/office/powerpoint/2010/main" val="256767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0017" y="1111522"/>
            <a:ext cx="11506200" cy="2008667"/>
          </a:xfrm>
          <a:solidFill>
            <a:schemeClr val="accent4">
              <a:lumMod val="20000"/>
              <a:lumOff val="80000"/>
            </a:schemeClr>
          </a:solidFill>
        </p:spPr>
        <p:txBody>
          <a:bodyPr>
            <a:normAutofit fontScale="92500" lnSpcReduction="10000"/>
          </a:bodyPr>
          <a:lstStyle/>
          <a:p>
            <a:pPr marL="0" indent="0">
              <a:buNone/>
            </a:pPr>
            <a:r>
              <a:rPr lang="nl-NL" sz="2600" dirty="0">
                <a:solidFill>
                  <a:srgbClr val="0070C0"/>
                </a:solidFill>
              </a:rPr>
              <a:t>Aanbeveling </a:t>
            </a:r>
            <a:r>
              <a:rPr lang="nl-NL" sz="2600" dirty="0" smtClean="0">
                <a:solidFill>
                  <a:srgbClr val="0070C0"/>
                </a:solidFill>
              </a:rPr>
              <a:t>5</a:t>
            </a:r>
            <a:endParaRPr lang="nl-NL" sz="2600" dirty="0" smtClean="0">
              <a:solidFill>
                <a:srgbClr val="0070C0"/>
              </a:solidFill>
            </a:endParaRPr>
          </a:p>
          <a:p>
            <a:pPr marL="0" indent="0">
              <a:buNone/>
            </a:pPr>
            <a:endParaRPr lang="nl-NL" sz="2600" dirty="0"/>
          </a:p>
          <a:p>
            <a:pPr marL="0" indent="0">
              <a:buNone/>
            </a:pPr>
            <a:r>
              <a:rPr lang="nl-NL" sz="2600" dirty="0"/>
              <a:t>Indien pre-analytische en/of post-analytische factoren de onderzoeksresultaten significant beïnvloeden, </a:t>
            </a:r>
            <a:r>
              <a:rPr lang="nl-NL" sz="2600" dirty="0" smtClean="0"/>
              <a:t>kunnen </a:t>
            </a:r>
            <a:r>
              <a:rPr lang="nl-NL" sz="2600" dirty="0"/>
              <a:t>ook hiervoor APS gedefinieerd </a:t>
            </a:r>
            <a:r>
              <a:rPr lang="nl-NL" sz="2600" dirty="0" smtClean="0"/>
              <a:t>worden</a:t>
            </a:r>
            <a:r>
              <a:rPr lang="nl-NL" sz="2600" dirty="0"/>
              <a:t>. </a:t>
            </a:r>
            <a:endParaRPr lang="nl-NL" sz="2600" dirty="0" smtClean="0"/>
          </a:p>
          <a:p>
            <a:pPr marL="0" indent="0">
              <a:buNone/>
            </a:pPr>
            <a:r>
              <a:rPr lang="nl-NL" sz="2600" dirty="0" smtClean="0"/>
              <a:t>(</a:t>
            </a:r>
            <a:r>
              <a:rPr lang="nl-NL" sz="2600" dirty="0"/>
              <a:t>zie 7.3.2).</a:t>
            </a:r>
          </a:p>
          <a:p>
            <a:endParaRPr lang="nl-NL" dirty="0"/>
          </a:p>
        </p:txBody>
      </p:sp>
    </p:spTree>
    <p:extLst>
      <p:ext uri="{BB962C8B-B14F-4D97-AF65-F5344CB8AC3E}">
        <p14:creationId xmlns:p14="http://schemas.microsoft.com/office/powerpoint/2010/main" val="15625041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solidFill>
                  <a:schemeClr val="bg1">
                    <a:lumMod val="65000"/>
                  </a:schemeClr>
                </a:solidFill>
              </a:rPr>
              <a:t>Leidraad</a:t>
            </a:r>
          </a:p>
          <a:p>
            <a:pPr lvl="1"/>
            <a:r>
              <a:rPr lang="nl-NL" dirty="0" smtClean="0">
                <a:solidFill>
                  <a:schemeClr val="bg1">
                    <a:lumMod val="65000"/>
                  </a:schemeClr>
                </a:solidFill>
              </a:rPr>
              <a:t>Belangrijkste onderwerpen</a:t>
            </a:r>
          </a:p>
          <a:p>
            <a:pPr lvl="1"/>
            <a:r>
              <a:rPr lang="nl-NL" dirty="0" smtClean="0">
                <a:solidFill>
                  <a:schemeClr val="bg1">
                    <a:lumMod val="65000"/>
                  </a:schemeClr>
                </a:solidFill>
              </a:rPr>
              <a:t>Stroomschema</a:t>
            </a:r>
          </a:p>
          <a:p>
            <a:pPr lvl="1"/>
            <a:r>
              <a:rPr lang="nl-NL" dirty="0" smtClean="0">
                <a:solidFill>
                  <a:schemeClr val="bg1">
                    <a:lumMod val="65000"/>
                  </a:schemeClr>
                </a:solidFill>
              </a:rPr>
              <a:t>Aanbevelingen</a:t>
            </a:r>
          </a:p>
          <a:p>
            <a:endParaRPr lang="nl-NL" dirty="0" smtClean="0">
              <a:solidFill>
                <a:schemeClr val="bg1">
                  <a:lumMod val="65000"/>
                </a:schemeClr>
              </a:solidFill>
            </a:endParaRPr>
          </a:p>
          <a:p>
            <a:r>
              <a:rPr lang="nl-NL" dirty="0" smtClean="0">
                <a:solidFill>
                  <a:schemeClr val="bg1">
                    <a:lumMod val="65000"/>
                  </a:schemeClr>
                </a:solidFill>
              </a:rPr>
              <a:t>Inleiding QC</a:t>
            </a:r>
          </a:p>
          <a:p>
            <a:r>
              <a:rPr lang="nl-NL" dirty="0" smtClean="0">
                <a:solidFill>
                  <a:schemeClr val="bg1">
                    <a:lumMod val="65000"/>
                  </a:schemeClr>
                </a:solidFill>
              </a:rPr>
              <a:t>Analytische Prestatie Specificatie (APS)</a:t>
            </a:r>
          </a:p>
          <a:p>
            <a:r>
              <a:rPr lang="nl-NL" dirty="0" smtClean="0"/>
              <a:t>Total Error of Meetonzekerheid</a:t>
            </a:r>
          </a:p>
          <a:p>
            <a:r>
              <a:rPr lang="nl-NL" dirty="0" smtClean="0">
                <a:solidFill>
                  <a:schemeClr val="bg1">
                    <a:lumMod val="65000"/>
                  </a:schemeClr>
                </a:solidFill>
              </a:rPr>
              <a:t>Virtuele analyzer</a:t>
            </a:r>
          </a:p>
          <a:p>
            <a:r>
              <a:rPr lang="nl-NL" dirty="0" smtClean="0">
                <a:solidFill>
                  <a:schemeClr val="bg1">
                    <a:lumMod val="65000"/>
                  </a:schemeClr>
                </a:solidFill>
              </a:rPr>
              <a:t>Westgard QC</a:t>
            </a:r>
          </a:p>
          <a:p>
            <a:r>
              <a:rPr lang="nl-NL" dirty="0" smtClean="0">
                <a:solidFill>
                  <a:schemeClr val="bg1">
                    <a:lumMod val="65000"/>
                  </a:schemeClr>
                </a:solidFill>
              </a:rPr>
              <a:t>Six Sigma</a:t>
            </a:r>
          </a:p>
          <a:p>
            <a:r>
              <a:rPr lang="nl-NL" dirty="0" smtClean="0">
                <a:solidFill>
                  <a:schemeClr val="bg1">
                    <a:lumMod val="65000"/>
                  </a:schemeClr>
                </a:solidFill>
              </a:rPr>
              <a:t>PBRTQC (Voortschrijdend gemiddelde)</a:t>
            </a:r>
          </a:p>
          <a:p>
            <a:endParaRPr lang="nl-NL" dirty="0"/>
          </a:p>
        </p:txBody>
      </p:sp>
      <p:sp>
        <p:nvSpPr>
          <p:cNvPr id="4" name="Titel 3"/>
          <p:cNvSpPr>
            <a:spLocks noGrp="1"/>
          </p:cNvSpPr>
          <p:nvPr>
            <p:ph type="title"/>
          </p:nvPr>
        </p:nvSpPr>
        <p:spPr/>
        <p:txBody>
          <a:bodyPr/>
          <a:lstStyle/>
          <a:p>
            <a:endParaRPr lang="nl-NL"/>
          </a:p>
        </p:txBody>
      </p:sp>
    </p:spTree>
    <p:extLst>
      <p:ext uri="{BB962C8B-B14F-4D97-AF65-F5344CB8AC3E}">
        <p14:creationId xmlns:p14="http://schemas.microsoft.com/office/powerpoint/2010/main" val="981660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3399" y="189468"/>
            <a:ext cx="11531601" cy="5757333"/>
          </a:xfrm>
          <a:solidFill>
            <a:schemeClr val="accent1">
              <a:lumMod val="20000"/>
              <a:lumOff val="80000"/>
            </a:schemeClr>
          </a:solidFill>
        </p:spPr>
        <p:txBody>
          <a:bodyPr>
            <a:normAutofit fontScale="92500" lnSpcReduction="10000"/>
          </a:bodyPr>
          <a:lstStyle/>
          <a:p>
            <a:pPr marL="0" indent="0">
              <a:buNone/>
            </a:pPr>
            <a:r>
              <a:rPr lang="nl-NL" sz="2400" dirty="0" smtClean="0"/>
              <a:t>2015	NVKC </a:t>
            </a:r>
            <a:r>
              <a:rPr lang="nl-NL" sz="2400" dirty="0"/>
              <a:t>Leidraad Analytische Kwaliteitscontrole met behulp van Six </a:t>
            </a:r>
            <a:r>
              <a:rPr lang="nl-NL" sz="2400" dirty="0" smtClean="0"/>
              <a:t>Sigma</a:t>
            </a:r>
            <a:endParaRPr lang="nl-NL" sz="2400" dirty="0"/>
          </a:p>
          <a:p>
            <a:pPr marL="914400" lvl="2" indent="0">
              <a:buNone/>
            </a:pPr>
            <a:endParaRPr lang="nl-NL" sz="2400" dirty="0" smtClean="0"/>
          </a:p>
          <a:p>
            <a:pPr marL="914400" lvl="2" indent="0">
              <a:buNone/>
            </a:pPr>
            <a:r>
              <a:rPr lang="nl-NL" sz="2400" dirty="0" smtClean="0"/>
              <a:t>Aanleiding herziening:</a:t>
            </a:r>
          </a:p>
          <a:p>
            <a:pPr lvl="2"/>
            <a:r>
              <a:rPr lang="nl-NL" sz="2400" dirty="0" smtClean="0"/>
              <a:t>wetenschappelijke </a:t>
            </a:r>
            <a:r>
              <a:rPr lang="nl-NL" sz="2400" dirty="0"/>
              <a:t>publicaties </a:t>
            </a:r>
            <a:endParaRPr lang="nl-NL" sz="2400" dirty="0" smtClean="0"/>
          </a:p>
          <a:p>
            <a:pPr lvl="2"/>
            <a:r>
              <a:rPr lang="nl-NL" sz="2400" dirty="0" smtClean="0"/>
              <a:t>herzieningen ISO-richtlijn op </a:t>
            </a:r>
            <a:r>
              <a:rPr lang="nl-NL" sz="2400" dirty="0"/>
              <a:t>het gebied van analytische </a:t>
            </a:r>
            <a:r>
              <a:rPr lang="nl-NL" sz="2400" dirty="0" smtClean="0"/>
              <a:t>kwaliteitscontrole</a:t>
            </a:r>
            <a:endParaRPr lang="nl-NL" sz="2400" dirty="0"/>
          </a:p>
          <a:p>
            <a:pPr lvl="3"/>
            <a:r>
              <a:rPr lang="nl-NL" sz="2400" dirty="0" smtClean="0"/>
              <a:t>geïntroduceerde terminologie</a:t>
            </a:r>
          </a:p>
          <a:p>
            <a:pPr lvl="3"/>
            <a:r>
              <a:rPr lang="nl-NL" sz="2400" dirty="0" smtClean="0"/>
              <a:t>ontwikkelingen monitoring</a:t>
            </a:r>
            <a:r>
              <a:rPr lang="nl-NL" sz="2400" dirty="0"/>
              <a:t>, beoordeling en borging van analytische </a:t>
            </a:r>
            <a:r>
              <a:rPr lang="nl-NL" sz="2400" dirty="0" smtClean="0"/>
              <a:t>prestaties</a:t>
            </a:r>
            <a:endParaRPr lang="nl-NL" sz="2400" dirty="0"/>
          </a:p>
          <a:p>
            <a:pPr marL="0" indent="0">
              <a:buNone/>
            </a:pPr>
            <a:endParaRPr lang="nl-NL" sz="2400" dirty="0" smtClean="0"/>
          </a:p>
          <a:p>
            <a:pPr marL="0" indent="0">
              <a:buNone/>
            </a:pPr>
            <a:r>
              <a:rPr lang="nl-NL" sz="2400" dirty="0" smtClean="0"/>
              <a:t>2021	instelling werkgroep</a:t>
            </a:r>
          </a:p>
          <a:p>
            <a:pPr marL="0" indent="0">
              <a:buNone/>
            </a:pPr>
            <a:r>
              <a:rPr lang="nl-NL" sz="2400" dirty="0" smtClean="0"/>
              <a:t>2023	</a:t>
            </a:r>
            <a:r>
              <a:rPr lang="nl-NL" sz="2400" dirty="0" err="1" smtClean="0"/>
              <a:t>enquete</a:t>
            </a:r>
            <a:r>
              <a:rPr lang="nl-NL" sz="2400" dirty="0" smtClean="0"/>
              <a:t> onder klinisch </a:t>
            </a:r>
            <a:r>
              <a:rPr lang="nl-NL" sz="2400" dirty="0"/>
              <a:t>chemische laboratoria in </a:t>
            </a:r>
            <a:r>
              <a:rPr lang="nl-NL" sz="2400" dirty="0" smtClean="0"/>
              <a:t>Nederland:</a:t>
            </a:r>
          </a:p>
          <a:p>
            <a:pPr marL="0" indent="0">
              <a:buNone/>
            </a:pPr>
            <a:r>
              <a:rPr lang="nl-NL" sz="2400" dirty="0" smtClean="0"/>
              <a:t>	grote </a:t>
            </a:r>
            <a:r>
              <a:rPr lang="nl-NL" sz="2400" dirty="0"/>
              <a:t>variatie </a:t>
            </a:r>
            <a:r>
              <a:rPr lang="nl-NL" sz="2400" dirty="0" smtClean="0"/>
              <a:t>in </a:t>
            </a:r>
            <a:r>
              <a:rPr lang="nl-NL" sz="2400" dirty="0"/>
              <a:t>opzet en uitvoering van de analytische </a:t>
            </a:r>
            <a:r>
              <a:rPr lang="nl-NL" sz="2400" dirty="0" smtClean="0"/>
              <a:t>kwaliteitsbewaking</a:t>
            </a:r>
            <a:endParaRPr lang="nl-NL" sz="2400" dirty="0"/>
          </a:p>
          <a:p>
            <a:pPr marL="0" indent="0">
              <a:buNone/>
            </a:pPr>
            <a:endParaRPr lang="nl-NL" sz="2400" dirty="0" smtClean="0"/>
          </a:p>
          <a:p>
            <a:pPr marL="0" indent="0">
              <a:buNone/>
            </a:pPr>
            <a:r>
              <a:rPr lang="nl-NL" sz="2400" dirty="0" smtClean="0"/>
              <a:t>Herziene leidraad voorziet </a:t>
            </a:r>
            <a:r>
              <a:rPr lang="nl-NL" sz="2400" dirty="0"/>
              <a:t>in </a:t>
            </a:r>
            <a:r>
              <a:rPr lang="nl-NL" sz="2400" dirty="0" smtClean="0"/>
              <a:t>behoefte </a:t>
            </a:r>
            <a:r>
              <a:rPr lang="nl-NL" sz="2400" dirty="0"/>
              <a:t>vanuit het </a:t>
            </a:r>
            <a:r>
              <a:rPr lang="nl-NL" sz="2400" dirty="0" smtClean="0"/>
              <a:t>werkveld:</a:t>
            </a:r>
          </a:p>
          <a:p>
            <a:r>
              <a:rPr lang="nl-NL" sz="2400" dirty="0" smtClean="0"/>
              <a:t>duiding </a:t>
            </a:r>
            <a:r>
              <a:rPr lang="nl-NL" sz="2400" dirty="0"/>
              <a:t>van </a:t>
            </a:r>
            <a:r>
              <a:rPr lang="nl-NL" sz="2400" dirty="0" smtClean="0"/>
              <a:t>publicaties </a:t>
            </a:r>
            <a:r>
              <a:rPr lang="nl-NL" sz="2400" dirty="0"/>
              <a:t>en </a:t>
            </a:r>
            <a:r>
              <a:rPr lang="nl-NL" sz="2400" dirty="0" smtClean="0"/>
              <a:t>richtlijnen</a:t>
            </a:r>
          </a:p>
          <a:p>
            <a:r>
              <a:rPr lang="nl-NL" sz="2400" dirty="0" smtClean="0"/>
              <a:t>praktische </a:t>
            </a:r>
            <a:r>
              <a:rPr lang="nl-NL" sz="2400" dirty="0"/>
              <a:t>implementatie </a:t>
            </a:r>
            <a:r>
              <a:rPr lang="nl-NL" sz="2400" dirty="0" smtClean="0"/>
              <a:t>werkwijzen </a:t>
            </a:r>
            <a:r>
              <a:rPr lang="nl-NL" sz="2400" dirty="0"/>
              <a:t>m.b.t. interne analytische </a:t>
            </a:r>
            <a:r>
              <a:rPr lang="nl-NL" sz="2400" dirty="0" smtClean="0"/>
              <a:t>kwaliteitscontrole</a:t>
            </a:r>
            <a:endParaRPr lang="nl-NL" sz="2400" dirty="0"/>
          </a:p>
          <a:p>
            <a:pPr marL="0" indent="0">
              <a:buNone/>
            </a:pPr>
            <a:endParaRPr lang="nl-NL" dirty="0"/>
          </a:p>
        </p:txBody>
      </p:sp>
      <p:sp>
        <p:nvSpPr>
          <p:cNvPr id="4" name="Tekstvak 3"/>
          <p:cNvSpPr txBox="1"/>
          <p:nvPr/>
        </p:nvSpPr>
        <p:spPr>
          <a:xfrm>
            <a:off x="6358466" y="6019538"/>
            <a:ext cx="5706534" cy="738664"/>
          </a:xfrm>
          <a:prstGeom prst="rect">
            <a:avLst/>
          </a:prstGeom>
          <a:noFill/>
          <a:ln>
            <a:solidFill>
              <a:schemeClr val="bg1">
                <a:lumMod val="65000"/>
              </a:schemeClr>
            </a:solidFill>
          </a:ln>
        </p:spPr>
        <p:txBody>
          <a:bodyPr wrap="square" rtlCol="0">
            <a:spAutoFit/>
          </a:bodyPr>
          <a:lstStyle/>
          <a:p>
            <a:r>
              <a:rPr lang="nl-NL" sz="1400" dirty="0">
                <a:solidFill>
                  <a:schemeClr val="bg1">
                    <a:lumMod val="65000"/>
                  </a:schemeClr>
                </a:solidFill>
              </a:rPr>
              <a:t>van Rossum </a:t>
            </a:r>
            <a:r>
              <a:rPr lang="nl-NL" sz="1400" dirty="0" smtClean="0">
                <a:solidFill>
                  <a:schemeClr val="bg1">
                    <a:lumMod val="65000"/>
                  </a:schemeClr>
                </a:solidFill>
              </a:rPr>
              <a:t>et al. </a:t>
            </a:r>
            <a:r>
              <a:rPr lang="nl-NL" sz="1400" dirty="0" err="1" smtClean="0">
                <a:solidFill>
                  <a:schemeClr val="bg1">
                    <a:lumMod val="65000"/>
                  </a:schemeClr>
                </a:solidFill>
              </a:rPr>
              <a:t>Quality</a:t>
            </a:r>
            <a:r>
              <a:rPr lang="nl-NL" sz="1400" dirty="0" smtClean="0">
                <a:solidFill>
                  <a:schemeClr val="bg1">
                    <a:lumMod val="65000"/>
                  </a:schemeClr>
                </a:solidFill>
              </a:rPr>
              <a:t> </a:t>
            </a:r>
            <a:r>
              <a:rPr lang="nl-NL" sz="1400" dirty="0">
                <a:solidFill>
                  <a:schemeClr val="bg1">
                    <a:lumMod val="65000"/>
                  </a:schemeClr>
                </a:solidFill>
              </a:rPr>
              <a:t>control in </a:t>
            </a:r>
            <a:r>
              <a:rPr lang="nl-NL" sz="1400" dirty="0" err="1">
                <a:solidFill>
                  <a:schemeClr val="bg1">
                    <a:lumMod val="65000"/>
                  </a:schemeClr>
                </a:solidFill>
              </a:rPr>
              <a:t>the</a:t>
            </a:r>
            <a:r>
              <a:rPr lang="nl-NL" sz="1400" dirty="0">
                <a:solidFill>
                  <a:schemeClr val="bg1">
                    <a:lumMod val="65000"/>
                  </a:schemeClr>
                </a:solidFill>
              </a:rPr>
              <a:t> Netherlands; </a:t>
            </a:r>
            <a:r>
              <a:rPr lang="nl-NL" sz="1400" dirty="0" err="1">
                <a:solidFill>
                  <a:schemeClr val="bg1">
                    <a:lumMod val="65000"/>
                  </a:schemeClr>
                </a:solidFill>
              </a:rPr>
              <a:t>todays</a:t>
            </a:r>
            <a:r>
              <a:rPr lang="nl-NL" sz="1400" dirty="0">
                <a:solidFill>
                  <a:schemeClr val="bg1">
                    <a:lumMod val="65000"/>
                  </a:schemeClr>
                </a:solidFill>
              </a:rPr>
              <a:t> </a:t>
            </a:r>
            <a:r>
              <a:rPr lang="nl-NL" sz="1400" dirty="0" err="1">
                <a:solidFill>
                  <a:schemeClr val="bg1">
                    <a:lumMod val="65000"/>
                  </a:schemeClr>
                </a:solidFill>
              </a:rPr>
              <a:t>practices</a:t>
            </a:r>
            <a:r>
              <a:rPr lang="nl-NL" sz="1400" dirty="0">
                <a:solidFill>
                  <a:schemeClr val="bg1">
                    <a:lumMod val="65000"/>
                  </a:schemeClr>
                </a:solidFill>
              </a:rPr>
              <a:t> </a:t>
            </a:r>
            <a:r>
              <a:rPr lang="nl-NL" sz="1400" dirty="0" err="1">
                <a:solidFill>
                  <a:schemeClr val="bg1">
                    <a:lumMod val="65000"/>
                  </a:schemeClr>
                </a:solidFill>
              </a:rPr>
              <a:t>and</a:t>
            </a:r>
            <a:r>
              <a:rPr lang="nl-NL" sz="1400" dirty="0">
                <a:solidFill>
                  <a:schemeClr val="bg1">
                    <a:lumMod val="65000"/>
                  </a:schemeClr>
                </a:solidFill>
              </a:rPr>
              <a:t> </a:t>
            </a:r>
            <a:r>
              <a:rPr lang="nl-NL" sz="1400" dirty="0" err="1">
                <a:solidFill>
                  <a:schemeClr val="bg1">
                    <a:lumMod val="65000"/>
                  </a:schemeClr>
                </a:solidFill>
              </a:rPr>
              <a:t>starting</a:t>
            </a:r>
            <a:r>
              <a:rPr lang="nl-NL" sz="1400" dirty="0">
                <a:solidFill>
                  <a:schemeClr val="bg1">
                    <a:lumMod val="65000"/>
                  </a:schemeClr>
                </a:solidFill>
              </a:rPr>
              <a:t> points </a:t>
            </a:r>
            <a:r>
              <a:rPr lang="nl-NL" sz="1400" dirty="0" err="1">
                <a:solidFill>
                  <a:schemeClr val="bg1">
                    <a:lumMod val="65000"/>
                  </a:schemeClr>
                </a:solidFill>
              </a:rPr>
              <a:t>for</a:t>
            </a:r>
            <a:r>
              <a:rPr lang="nl-NL" sz="1400" dirty="0">
                <a:solidFill>
                  <a:schemeClr val="bg1">
                    <a:lumMod val="65000"/>
                  </a:schemeClr>
                </a:solidFill>
              </a:rPr>
              <a:t> </a:t>
            </a:r>
            <a:r>
              <a:rPr lang="nl-NL" sz="1400" dirty="0" err="1">
                <a:solidFill>
                  <a:schemeClr val="bg1">
                    <a:lumMod val="65000"/>
                  </a:schemeClr>
                </a:solidFill>
              </a:rPr>
              <a:t>guidance</a:t>
            </a:r>
            <a:r>
              <a:rPr lang="nl-NL" sz="1400" dirty="0">
                <a:solidFill>
                  <a:schemeClr val="bg1">
                    <a:lumMod val="65000"/>
                  </a:schemeClr>
                </a:solidFill>
              </a:rPr>
              <a:t> </a:t>
            </a:r>
            <a:r>
              <a:rPr lang="nl-NL" sz="1400" dirty="0" err="1">
                <a:solidFill>
                  <a:schemeClr val="bg1">
                    <a:lumMod val="65000"/>
                  </a:schemeClr>
                </a:solidFill>
              </a:rPr>
              <a:t>and</a:t>
            </a:r>
            <a:r>
              <a:rPr lang="nl-NL" sz="1400" dirty="0">
                <a:solidFill>
                  <a:schemeClr val="bg1">
                    <a:lumMod val="65000"/>
                  </a:schemeClr>
                </a:solidFill>
              </a:rPr>
              <a:t> </a:t>
            </a:r>
            <a:r>
              <a:rPr lang="nl-NL" sz="1400" dirty="0" err="1">
                <a:solidFill>
                  <a:schemeClr val="bg1">
                    <a:lumMod val="65000"/>
                  </a:schemeClr>
                </a:solidFill>
              </a:rPr>
              <a:t>future</a:t>
            </a:r>
            <a:r>
              <a:rPr lang="nl-NL" sz="1400" dirty="0">
                <a:solidFill>
                  <a:schemeClr val="bg1">
                    <a:lumMod val="65000"/>
                  </a:schemeClr>
                </a:solidFill>
              </a:rPr>
              <a:t> research. </a:t>
            </a:r>
            <a:r>
              <a:rPr lang="nl-NL" sz="1400" dirty="0" err="1">
                <a:solidFill>
                  <a:schemeClr val="bg1">
                    <a:lumMod val="65000"/>
                  </a:schemeClr>
                </a:solidFill>
              </a:rPr>
              <a:t>Clin</a:t>
            </a:r>
            <a:r>
              <a:rPr lang="nl-NL" sz="1400" dirty="0">
                <a:solidFill>
                  <a:schemeClr val="bg1">
                    <a:lumMod val="65000"/>
                  </a:schemeClr>
                </a:solidFill>
              </a:rPr>
              <a:t> </a:t>
            </a:r>
            <a:r>
              <a:rPr lang="nl-NL" sz="1400" dirty="0" err="1">
                <a:solidFill>
                  <a:schemeClr val="bg1">
                    <a:lumMod val="65000"/>
                  </a:schemeClr>
                </a:solidFill>
              </a:rPr>
              <a:t>Chem</a:t>
            </a:r>
            <a:r>
              <a:rPr lang="nl-NL" sz="1400" dirty="0">
                <a:solidFill>
                  <a:schemeClr val="bg1">
                    <a:lumMod val="65000"/>
                  </a:schemeClr>
                </a:solidFill>
              </a:rPr>
              <a:t> Lab </a:t>
            </a:r>
            <a:r>
              <a:rPr lang="nl-NL" sz="1400" dirty="0" err="1">
                <a:solidFill>
                  <a:schemeClr val="bg1">
                    <a:lumMod val="65000"/>
                  </a:schemeClr>
                </a:solidFill>
              </a:rPr>
              <a:t>Med</a:t>
            </a:r>
            <a:r>
              <a:rPr lang="nl-NL" sz="1400" dirty="0">
                <a:solidFill>
                  <a:schemeClr val="bg1">
                    <a:lumMod val="65000"/>
                  </a:schemeClr>
                </a:solidFill>
              </a:rPr>
              <a:t>. 2024 Apr 26;62(11):2177-2184. </a:t>
            </a:r>
            <a:r>
              <a:rPr lang="nl-NL" sz="1400" dirty="0" err="1">
                <a:solidFill>
                  <a:schemeClr val="bg1">
                    <a:lumMod val="65000"/>
                  </a:schemeClr>
                </a:solidFill>
              </a:rPr>
              <a:t>doi</a:t>
            </a:r>
            <a:r>
              <a:rPr lang="nl-NL" sz="1400" dirty="0">
                <a:solidFill>
                  <a:schemeClr val="bg1">
                    <a:lumMod val="65000"/>
                  </a:schemeClr>
                </a:solidFill>
              </a:rPr>
              <a:t>: 10.1515/cclm-2024-0316. PMID: 38661089.</a:t>
            </a:r>
          </a:p>
        </p:txBody>
      </p:sp>
    </p:spTree>
    <p:extLst>
      <p:ext uri="{BB962C8B-B14F-4D97-AF65-F5344CB8AC3E}">
        <p14:creationId xmlns:p14="http://schemas.microsoft.com/office/powerpoint/2010/main" val="4527758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p:cNvCxnSpPr/>
          <p:nvPr/>
        </p:nvCxnSpPr>
        <p:spPr>
          <a:xfrm flipV="1">
            <a:off x="7212457" y="3324086"/>
            <a:ext cx="4573060" cy="46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flipV="1">
            <a:off x="7212457" y="4653487"/>
            <a:ext cx="4733480" cy="1476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7330" name="Text Box 1"/>
          <p:cNvSpPr txBox="1">
            <a:spLocks noChangeArrowheads="1"/>
          </p:cNvSpPr>
          <p:nvPr/>
        </p:nvSpPr>
        <p:spPr bwMode="auto">
          <a:xfrm>
            <a:off x="307975" y="260351"/>
            <a:ext cx="8331200" cy="56197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round/>
                <a:headEnd/>
                <a:tailEnd/>
              </a14:hiddenLine>
            </a:ext>
          </a:extLst>
        </p:spPr>
        <p:txBody>
          <a:bodyPr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9pPr>
          </a:lstStyle>
          <a:p>
            <a:pPr>
              <a:lnSpc>
                <a:spcPct val="110000"/>
              </a:lnSpc>
              <a:spcBef>
                <a:spcPts val="1413"/>
              </a:spcBef>
            </a:pPr>
            <a:r>
              <a:rPr lang="en-GB" altLang="nl-NL" sz="2800" i="1" dirty="0">
                <a:solidFill>
                  <a:schemeClr val="tx1"/>
                </a:solidFill>
                <a:latin typeface="Times New Roman" pitchFamily="18" charset="0"/>
              </a:rPr>
              <a:t> </a:t>
            </a:r>
            <a:r>
              <a:rPr lang="en-GB" altLang="nl-NL" sz="2800" dirty="0">
                <a:solidFill>
                  <a:schemeClr val="tx1"/>
                </a:solidFill>
                <a:latin typeface="+mn-lt"/>
              </a:rPr>
              <a:t>Total allowable error (</a:t>
            </a:r>
            <a:r>
              <a:rPr lang="en-GB" altLang="nl-NL" sz="2800" dirty="0" err="1">
                <a:solidFill>
                  <a:schemeClr val="tx1"/>
                </a:solidFill>
                <a:latin typeface="+mn-lt"/>
              </a:rPr>
              <a:t>TEa</a:t>
            </a:r>
            <a:r>
              <a:rPr lang="en-GB" altLang="nl-NL" sz="2800" dirty="0">
                <a:solidFill>
                  <a:schemeClr val="tx1"/>
                </a:solidFill>
                <a:latin typeface="+mn-lt"/>
              </a:rPr>
              <a:t>)</a:t>
            </a:r>
          </a:p>
        </p:txBody>
      </p:sp>
      <p:sp>
        <p:nvSpPr>
          <p:cNvPr id="227331" name="Text Box 2"/>
          <p:cNvSpPr txBox="1">
            <a:spLocks noChangeArrowheads="1"/>
          </p:cNvSpPr>
          <p:nvPr/>
        </p:nvSpPr>
        <p:spPr bwMode="auto">
          <a:xfrm>
            <a:off x="10231438" y="6246553"/>
            <a:ext cx="1714500" cy="279180"/>
          </a:xfrm>
          <a:prstGeom prst="rect">
            <a:avLst/>
          </a:prstGeom>
          <a:noFill/>
          <a:ln w="9525">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01463"/>
                </a:solidFill>
                <a:latin typeface="Arial" charset="0"/>
              </a:defRPr>
            </a:lvl9pPr>
          </a:lstStyle>
          <a:p>
            <a:pPr>
              <a:spcBef>
                <a:spcPts val="750"/>
              </a:spcBef>
            </a:pPr>
            <a:r>
              <a:rPr lang="nl-NL" altLang="nl-NL" sz="1200" dirty="0">
                <a:solidFill>
                  <a:srgbClr val="B2B2B2"/>
                </a:solidFill>
              </a:rPr>
              <a:t>Bron: </a:t>
            </a:r>
            <a:r>
              <a:rPr lang="nl-NL" altLang="nl-NL" sz="1200" dirty="0" err="1">
                <a:solidFill>
                  <a:srgbClr val="B2B2B2"/>
                </a:solidFill>
              </a:rPr>
              <a:t>J.O.Westgard</a:t>
            </a:r>
            <a:endParaRPr lang="nl-NL" altLang="nl-NL" sz="1200" dirty="0">
              <a:solidFill>
                <a:srgbClr val="B2B2B2"/>
              </a:solidFill>
            </a:endParaRPr>
          </a:p>
        </p:txBody>
      </p:sp>
      <p:pic>
        <p:nvPicPr>
          <p:cNvPr id="2273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775" y="2151727"/>
            <a:ext cx="4348163"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9490"/>
            <a:ext cx="7372879" cy="268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73928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7.3.2 APS op basis van totale meetfout (</a:t>
            </a:r>
            <a:r>
              <a:rPr lang="nl-NL" dirty="0" err="1"/>
              <a:t>TEa</a:t>
            </a:r>
            <a:r>
              <a:rPr lang="nl-NL" dirty="0"/>
              <a:t>) versus meetonzekerheid (MU)</a:t>
            </a:r>
          </a:p>
        </p:txBody>
      </p:sp>
      <p:sp>
        <p:nvSpPr>
          <p:cNvPr id="3" name="Tijdelijke aanduiding voor inhoud 2"/>
          <p:cNvSpPr>
            <a:spLocks noGrp="1"/>
          </p:cNvSpPr>
          <p:nvPr>
            <p:ph idx="1"/>
          </p:nvPr>
        </p:nvSpPr>
        <p:spPr>
          <a:xfrm>
            <a:off x="397933" y="1191733"/>
            <a:ext cx="11681772" cy="4916574"/>
          </a:xfrm>
          <a:solidFill>
            <a:schemeClr val="accent1">
              <a:lumMod val="20000"/>
              <a:lumOff val="80000"/>
            </a:schemeClr>
          </a:solidFill>
        </p:spPr>
        <p:txBody>
          <a:bodyPr>
            <a:normAutofit/>
          </a:bodyPr>
          <a:lstStyle/>
          <a:p>
            <a:pPr marL="0" indent="0">
              <a:buNone/>
            </a:pPr>
            <a:r>
              <a:rPr lang="nl-NL" dirty="0"/>
              <a:t>APS kan </a:t>
            </a:r>
            <a:r>
              <a:rPr lang="nl-NL" dirty="0" smtClean="0"/>
              <a:t>worden gebaseerd op </a:t>
            </a:r>
          </a:p>
          <a:p>
            <a:r>
              <a:rPr lang="nl-NL" i="1" dirty="0" err="1" smtClean="0"/>
              <a:t>total</a:t>
            </a:r>
            <a:r>
              <a:rPr lang="nl-NL" i="1" dirty="0" smtClean="0"/>
              <a:t> </a:t>
            </a:r>
            <a:r>
              <a:rPr lang="nl-NL" i="1" dirty="0"/>
              <a:t>error </a:t>
            </a:r>
            <a:r>
              <a:rPr lang="nl-NL" dirty="0"/>
              <a:t>concept (TE) </a:t>
            </a:r>
            <a:endParaRPr lang="nl-NL" dirty="0" smtClean="0"/>
          </a:p>
          <a:p>
            <a:r>
              <a:rPr lang="nl-NL" dirty="0" smtClean="0"/>
              <a:t>toegestane </a:t>
            </a:r>
            <a:r>
              <a:rPr lang="nl-NL" dirty="0"/>
              <a:t>meetonzekerheid (</a:t>
            </a:r>
            <a:r>
              <a:rPr lang="nl-NL" i="1" dirty="0" err="1"/>
              <a:t>allowable</a:t>
            </a:r>
            <a:r>
              <a:rPr lang="nl-NL" i="1" dirty="0"/>
              <a:t> </a:t>
            </a:r>
            <a:r>
              <a:rPr lang="nl-NL" i="1" dirty="0" err="1"/>
              <a:t>measurement</a:t>
            </a:r>
            <a:r>
              <a:rPr lang="nl-NL" i="1" dirty="0"/>
              <a:t> </a:t>
            </a:r>
            <a:r>
              <a:rPr lang="nl-NL" i="1" dirty="0" err="1"/>
              <a:t>uncertainty</a:t>
            </a:r>
            <a:r>
              <a:rPr lang="nl-NL" dirty="0"/>
              <a:t>, </a:t>
            </a:r>
            <a:r>
              <a:rPr lang="nl-NL" dirty="0" err="1"/>
              <a:t>MUa</a:t>
            </a:r>
            <a:r>
              <a:rPr lang="nl-NL" dirty="0" smtClean="0"/>
              <a:t>)</a:t>
            </a:r>
          </a:p>
          <a:p>
            <a:endParaRPr lang="nl-NL" dirty="0" smtClean="0"/>
          </a:p>
          <a:p>
            <a:endParaRPr lang="nl-NL" dirty="0" smtClean="0"/>
          </a:p>
          <a:p>
            <a:pPr marL="0" indent="0">
              <a:buNone/>
            </a:pPr>
            <a:r>
              <a:rPr lang="nl-NL" dirty="0" smtClean="0"/>
              <a:t>meetonzekerheid gevestigd begrip in metrologie en afgeleide toepassingsgebieden (o.a. ISO)</a:t>
            </a:r>
          </a:p>
          <a:p>
            <a:r>
              <a:rPr lang="nl-NL" dirty="0" smtClean="0"/>
              <a:t>binnen </a:t>
            </a:r>
            <a:r>
              <a:rPr lang="nl-NL" dirty="0"/>
              <a:t>de klinische chemie begint dit begrip ingang te </a:t>
            </a:r>
            <a:r>
              <a:rPr lang="nl-NL" dirty="0" smtClean="0"/>
              <a:t>krijgen</a:t>
            </a:r>
          </a:p>
          <a:p>
            <a:r>
              <a:rPr lang="nl-NL" dirty="0" err="1" smtClean="0"/>
              <a:t>TEa</a:t>
            </a:r>
            <a:r>
              <a:rPr lang="nl-NL" dirty="0" smtClean="0"/>
              <a:t> buiten klinische </a:t>
            </a:r>
            <a:r>
              <a:rPr lang="nl-NL" dirty="0"/>
              <a:t>chemie niet </a:t>
            </a:r>
            <a:r>
              <a:rPr lang="nl-NL" dirty="0" smtClean="0"/>
              <a:t>gangbaar</a:t>
            </a:r>
            <a:endParaRPr lang="nl-NL" dirty="0"/>
          </a:p>
        </p:txBody>
      </p:sp>
    </p:spTree>
    <p:extLst>
      <p:ext uri="{BB962C8B-B14F-4D97-AF65-F5344CB8AC3E}">
        <p14:creationId xmlns:p14="http://schemas.microsoft.com/office/powerpoint/2010/main" val="3419044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213764" y="5496288"/>
            <a:ext cx="5400138" cy="1104986"/>
          </a:xfrm>
        </p:spPr>
        <p:txBody>
          <a:bodyPr/>
          <a:lstStyle/>
          <a:p>
            <a:pPr marL="0" indent="0">
              <a:buNone/>
            </a:pPr>
            <a:r>
              <a:rPr lang="nl-NL" dirty="0" smtClean="0"/>
              <a:t>Total error: 		gewicht = 85 ± 1 kg</a:t>
            </a:r>
          </a:p>
          <a:p>
            <a:pPr marL="0" indent="0">
              <a:buNone/>
            </a:pPr>
            <a:r>
              <a:rPr lang="nl-NL" dirty="0" smtClean="0"/>
              <a:t>Meetonzekerheid: 	gewicht = 84-86 kg</a:t>
            </a:r>
            <a:endParaRPr lang="nl-NL" dirty="0"/>
          </a:p>
        </p:txBody>
      </p:sp>
      <p:pic>
        <p:nvPicPr>
          <p:cNvPr id="4" name="Afbeelding 3"/>
          <p:cNvPicPr>
            <a:picLocks noChangeAspect="1"/>
          </p:cNvPicPr>
          <p:nvPr/>
        </p:nvPicPr>
        <p:blipFill rotWithShape="1">
          <a:blip r:embed="rId2"/>
          <a:srcRect b="9050"/>
          <a:stretch/>
        </p:blipFill>
        <p:spPr>
          <a:xfrm>
            <a:off x="6213764" y="1282865"/>
            <a:ext cx="5701741" cy="4213423"/>
          </a:xfrm>
          <a:prstGeom prst="rect">
            <a:avLst/>
          </a:prstGeom>
        </p:spPr>
      </p:pic>
      <p:sp>
        <p:nvSpPr>
          <p:cNvPr id="2" name="Tekstvak 1"/>
          <p:cNvSpPr txBox="1"/>
          <p:nvPr/>
        </p:nvSpPr>
        <p:spPr>
          <a:xfrm>
            <a:off x="394855" y="1282865"/>
            <a:ext cx="6182590" cy="2308324"/>
          </a:xfrm>
          <a:prstGeom prst="rect">
            <a:avLst/>
          </a:prstGeom>
          <a:solidFill>
            <a:schemeClr val="accent2">
              <a:lumMod val="20000"/>
              <a:lumOff val="80000"/>
            </a:schemeClr>
          </a:solidFill>
        </p:spPr>
        <p:txBody>
          <a:bodyPr wrap="square" rtlCol="0">
            <a:spAutoFit/>
          </a:bodyPr>
          <a:lstStyle/>
          <a:p>
            <a:endParaRPr lang="nl-NL" dirty="0" smtClean="0"/>
          </a:p>
          <a:p>
            <a:pPr marL="285750" indent="-285750">
              <a:buFont typeface="Arial" panose="020B0604020202020204" pitchFamily="34" charset="0"/>
              <a:buChar char="•"/>
            </a:pPr>
            <a:r>
              <a:rPr lang="nl-NL" dirty="0" err="1" smtClean="0"/>
              <a:t>TEa</a:t>
            </a:r>
            <a:r>
              <a:rPr lang="nl-NL" dirty="0" smtClean="0"/>
              <a:t> </a:t>
            </a:r>
            <a:r>
              <a:rPr lang="nl-NL" dirty="0"/>
              <a:t>geeft bereik aan waarbinnen de meetuitkomst zou moeten vallen uitgaande van juiste waarde</a:t>
            </a:r>
          </a:p>
          <a:p>
            <a:pPr marL="285750" indent="-285750">
              <a:buFont typeface="Arial" panose="020B0604020202020204" pitchFamily="34" charset="0"/>
              <a:buChar char="•"/>
            </a:pPr>
            <a:endParaRPr lang="nl-NL" dirty="0" smtClean="0"/>
          </a:p>
          <a:p>
            <a:pPr marL="285750" indent="-285750">
              <a:buFont typeface="Arial" panose="020B0604020202020204" pitchFamily="34" charset="0"/>
              <a:buChar char="•"/>
            </a:pPr>
            <a:r>
              <a:rPr lang="nl-NL" dirty="0" smtClean="0"/>
              <a:t>MUA </a:t>
            </a:r>
            <a:r>
              <a:rPr lang="nl-NL" dirty="0"/>
              <a:t>geeft bereik aan waarbinnen juiste waarde zich met bepaalde waarschijnlijkheid </a:t>
            </a:r>
            <a:r>
              <a:rPr lang="nl-NL" dirty="0" smtClean="0"/>
              <a:t>bevindt, </a:t>
            </a:r>
            <a:r>
              <a:rPr lang="nl-NL" dirty="0"/>
              <a:t>uitgaande van de meetuitkomst</a:t>
            </a:r>
          </a:p>
          <a:p>
            <a:endParaRPr lang="nl-NL" dirty="0"/>
          </a:p>
        </p:txBody>
      </p:sp>
      <p:sp>
        <p:nvSpPr>
          <p:cNvPr id="5" name="Tekstvak 4"/>
          <p:cNvSpPr txBox="1"/>
          <p:nvPr/>
        </p:nvSpPr>
        <p:spPr>
          <a:xfrm>
            <a:off x="394855" y="280554"/>
            <a:ext cx="11219047" cy="523220"/>
          </a:xfrm>
          <a:prstGeom prst="rect">
            <a:avLst/>
          </a:prstGeom>
          <a:noFill/>
        </p:spPr>
        <p:txBody>
          <a:bodyPr wrap="square" rtlCol="0">
            <a:spAutoFit/>
          </a:bodyPr>
          <a:lstStyle/>
          <a:p>
            <a:r>
              <a:rPr lang="nl-NL" sz="2800" i="1" dirty="0" smtClean="0"/>
              <a:t>Total error </a:t>
            </a:r>
            <a:r>
              <a:rPr lang="nl-NL" sz="2800" dirty="0" smtClean="0"/>
              <a:t>en Meetonzekerheid zijn principieel verschillende concepten</a:t>
            </a:r>
            <a:endParaRPr lang="nl-NL" sz="2800" dirty="0"/>
          </a:p>
        </p:txBody>
      </p:sp>
    </p:spTree>
    <p:extLst>
      <p:ext uri="{BB962C8B-B14F-4D97-AF65-F5344CB8AC3E}">
        <p14:creationId xmlns:p14="http://schemas.microsoft.com/office/powerpoint/2010/main" val="15516670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Total error</a:t>
            </a:r>
            <a:endParaRPr lang="nl-NL" dirty="0"/>
          </a:p>
        </p:txBody>
      </p:sp>
      <p:sp>
        <p:nvSpPr>
          <p:cNvPr id="3" name="Tijdelijke aanduiding voor inhoud 2"/>
          <p:cNvSpPr>
            <a:spLocks noGrp="1"/>
          </p:cNvSpPr>
          <p:nvPr>
            <p:ph idx="1"/>
          </p:nvPr>
        </p:nvSpPr>
        <p:spPr>
          <a:xfrm>
            <a:off x="397933" y="1191733"/>
            <a:ext cx="11506200" cy="2810924"/>
          </a:xfrm>
          <a:solidFill>
            <a:schemeClr val="accent1">
              <a:lumMod val="20000"/>
              <a:lumOff val="80000"/>
            </a:schemeClr>
          </a:solidFill>
        </p:spPr>
        <p:txBody>
          <a:bodyPr>
            <a:normAutofit/>
          </a:bodyPr>
          <a:lstStyle/>
          <a:p>
            <a:r>
              <a:rPr lang="nl-NL" sz="2000" dirty="0" smtClean="0"/>
              <a:t>Total error (TE) of Total </a:t>
            </a:r>
            <a:r>
              <a:rPr lang="nl-NL" sz="2000" dirty="0" err="1" smtClean="0"/>
              <a:t>Analytical</a:t>
            </a:r>
            <a:r>
              <a:rPr lang="nl-NL" sz="2000" dirty="0" smtClean="0"/>
              <a:t> Error (TAE)</a:t>
            </a:r>
          </a:p>
          <a:p>
            <a:r>
              <a:rPr lang="nl-NL" sz="2000" dirty="0" smtClean="0"/>
              <a:t>totale fout (</a:t>
            </a:r>
            <a:r>
              <a:rPr lang="nl-NL" sz="2000" i="1" dirty="0" smtClean="0"/>
              <a:t>error</a:t>
            </a:r>
            <a:r>
              <a:rPr lang="nl-NL" sz="2000" dirty="0" smtClean="0"/>
              <a:t>), combinatie van toevallige (</a:t>
            </a:r>
            <a:r>
              <a:rPr lang="nl-NL" sz="2000" i="1" dirty="0" smtClean="0"/>
              <a:t>random</a:t>
            </a:r>
            <a:r>
              <a:rPr lang="nl-NL" sz="2000" dirty="0" smtClean="0"/>
              <a:t>) en systematische fout</a:t>
            </a:r>
          </a:p>
          <a:p>
            <a:r>
              <a:rPr lang="nl-NL" sz="2000" dirty="0" smtClean="0"/>
              <a:t>imprecisie (%CV) en </a:t>
            </a:r>
            <a:r>
              <a:rPr lang="nl-NL" sz="2000" i="1" dirty="0" err="1" smtClean="0"/>
              <a:t>inaccuracy</a:t>
            </a:r>
            <a:r>
              <a:rPr lang="nl-NL" sz="2000" i="1" dirty="0" smtClean="0"/>
              <a:t> </a:t>
            </a:r>
            <a:r>
              <a:rPr lang="nl-NL" sz="2000" dirty="0" smtClean="0"/>
              <a:t>(%bias)</a:t>
            </a:r>
          </a:p>
          <a:p>
            <a:endParaRPr lang="nl-NL" sz="2000" i="1" dirty="0"/>
          </a:p>
          <a:p>
            <a:pPr marL="0" indent="0">
              <a:buNone/>
            </a:pPr>
            <a:r>
              <a:rPr lang="nl-NL" sz="2000" dirty="0" smtClean="0"/>
              <a:t>TE=%bias + (1,96*%CV)</a:t>
            </a:r>
            <a:endParaRPr lang="nl-NL" sz="2000" dirty="0"/>
          </a:p>
        </p:txBody>
      </p:sp>
      <p:sp>
        <p:nvSpPr>
          <p:cNvPr id="4" name="Tekstvak 3"/>
          <p:cNvSpPr txBox="1"/>
          <p:nvPr/>
        </p:nvSpPr>
        <p:spPr>
          <a:xfrm>
            <a:off x="7737894" y="5650302"/>
            <a:ext cx="4166239" cy="954107"/>
          </a:xfrm>
          <a:prstGeom prst="rect">
            <a:avLst/>
          </a:prstGeom>
          <a:noFill/>
          <a:ln>
            <a:solidFill>
              <a:schemeClr val="bg1">
                <a:lumMod val="65000"/>
              </a:schemeClr>
            </a:solidFill>
          </a:ln>
        </p:spPr>
        <p:txBody>
          <a:bodyPr wrap="square" rtlCol="0">
            <a:spAutoFit/>
          </a:bodyPr>
          <a:lstStyle/>
          <a:p>
            <a:r>
              <a:rPr lang="en-US" sz="1400" dirty="0" err="1" smtClean="0">
                <a:solidFill>
                  <a:schemeClr val="bg1">
                    <a:lumMod val="65000"/>
                  </a:schemeClr>
                </a:solidFill>
              </a:rPr>
              <a:t>Oosterhuis</a:t>
            </a:r>
            <a:r>
              <a:rPr lang="en-US" sz="1400" dirty="0" smtClean="0">
                <a:solidFill>
                  <a:schemeClr val="bg1">
                    <a:lumMod val="65000"/>
                  </a:schemeClr>
                </a:solidFill>
              </a:rPr>
              <a:t> W et al. </a:t>
            </a:r>
            <a:r>
              <a:rPr lang="en-US" sz="1400" dirty="0">
                <a:solidFill>
                  <a:schemeClr val="bg1">
                    <a:lumMod val="65000"/>
                  </a:schemeClr>
                </a:solidFill>
              </a:rPr>
              <a:t>(2017</a:t>
            </a:r>
            <a:r>
              <a:rPr lang="en-US" sz="1400" dirty="0" smtClean="0">
                <a:solidFill>
                  <a:schemeClr val="bg1">
                    <a:lumMod val="65000"/>
                  </a:schemeClr>
                </a:solidFill>
              </a:rPr>
              <a:t>) </a:t>
            </a:r>
            <a:r>
              <a:rPr lang="en-US" sz="1400" dirty="0">
                <a:solidFill>
                  <a:schemeClr val="bg1">
                    <a:lumMod val="65000"/>
                  </a:schemeClr>
                </a:solidFill>
              </a:rPr>
              <a:t>The use of error and uncertainty methods in the medical laboratory. Clinical Chemistry and Laboratory Medicine (CCLM), 56(2</a:t>
            </a:r>
            <a:r>
              <a:rPr lang="en-US" sz="1400" dirty="0" smtClean="0">
                <a:solidFill>
                  <a:schemeClr val="bg1">
                    <a:lumMod val="65000"/>
                  </a:schemeClr>
                </a:solidFill>
              </a:rPr>
              <a:t>) </a:t>
            </a:r>
            <a:r>
              <a:rPr lang="en-US" sz="1400" dirty="0">
                <a:solidFill>
                  <a:schemeClr val="bg1">
                    <a:lumMod val="65000"/>
                  </a:schemeClr>
                </a:solidFill>
              </a:rPr>
              <a:t>http://dx.doi.org/10.1515/cclm-2017-0341</a:t>
            </a:r>
            <a:endParaRPr lang="nl-NL" sz="1400" dirty="0">
              <a:solidFill>
                <a:schemeClr val="bg1">
                  <a:lumMod val="65000"/>
                </a:schemeClr>
              </a:solidFill>
            </a:endParaRPr>
          </a:p>
        </p:txBody>
      </p:sp>
    </p:spTree>
    <p:extLst>
      <p:ext uri="{BB962C8B-B14F-4D97-AF65-F5344CB8AC3E}">
        <p14:creationId xmlns:p14="http://schemas.microsoft.com/office/powerpoint/2010/main" val="34528006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Meetonzekerheid (</a:t>
            </a:r>
            <a:r>
              <a:rPr lang="nl-NL" i="1" dirty="0" err="1" smtClean="0"/>
              <a:t>Measurement</a:t>
            </a:r>
            <a:r>
              <a:rPr lang="nl-NL" i="1" dirty="0" smtClean="0"/>
              <a:t> </a:t>
            </a:r>
            <a:r>
              <a:rPr lang="nl-NL" i="1" dirty="0" err="1" smtClean="0"/>
              <a:t>uncertainty</a:t>
            </a:r>
            <a:r>
              <a:rPr lang="nl-NL" dirty="0" smtClean="0"/>
              <a:t>)</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sz="2000" dirty="0" smtClean="0"/>
              <a:t>meetonzekerheid - mate van onzekerheid (twijfel) over een meetresultaat</a:t>
            </a:r>
          </a:p>
          <a:p>
            <a:endParaRPr lang="nl-NL" sz="2000" dirty="0"/>
          </a:p>
          <a:p>
            <a:pPr marL="0" indent="0">
              <a:buNone/>
            </a:pPr>
            <a:endParaRPr lang="nl-NL" sz="2000" dirty="0" smtClean="0"/>
          </a:p>
          <a:p>
            <a:pPr marL="0" indent="0">
              <a:buNone/>
            </a:pPr>
            <a:r>
              <a:rPr lang="nl-NL" sz="2000" dirty="0" smtClean="0"/>
              <a:t>U = 2 * u</a:t>
            </a:r>
            <a:endParaRPr lang="nl-NL" sz="2000" dirty="0"/>
          </a:p>
          <a:p>
            <a:pPr marL="0" indent="0">
              <a:buNone/>
            </a:pPr>
            <a:r>
              <a:rPr lang="nl-NL" sz="2000" dirty="0" smtClean="0"/>
              <a:t>u = ((SD</a:t>
            </a:r>
            <a:r>
              <a:rPr lang="nl-NL" sz="2000" baseline="-25000" dirty="0" smtClean="0"/>
              <a:t>intra-assay</a:t>
            </a:r>
            <a:r>
              <a:rPr lang="nl-NL" sz="2000" dirty="0" smtClean="0"/>
              <a:t>)</a:t>
            </a:r>
            <a:r>
              <a:rPr lang="nl-NL" sz="2000" baseline="30000" dirty="0" smtClean="0"/>
              <a:t>2</a:t>
            </a:r>
            <a:r>
              <a:rPr lang="nl-NL" sz="2000" dirty="0" smtClean="0"/>
              <a:t> + (SD</a:t>
            </a:r>
            <a:r>
              <a:rPr lang="nl-NL" sz="2000" baseline="-25000" dirty="0" smtClean="0"/>
              <a:t>inter-assay</a:t>
            </a:r>
            <a:r>
              <a:rPr lang="nl-NL" sz="2000" dirty="0" smtClean="0"/>
              <a:t>)</a:t>
            </a:r>
            <a:r>
              <a:rPr lang="nl-NL" sz="2000" baseline="30000" dirty="0" smtClean="0"/>
              <a:t>2</a:t>
            </a:r>
            <a:r>
              <a:rPr lang="nl-NL" sz="2000" dirty="0" smtClean="0"/>
              <a:t>)</a:t>
            </a:r>
            <a:r>
              <a:rPr lang="nl-NL" sz="2000" baseline="30000" dirty="0" smtClean="0"/>
              <a:t>1/2</a:t>
            </a:r>
          </a:p>
          <a:p>
            <a:pPr marL="0" indent="0">
              <a:buNone/>
            </a:pPr>
            <a:endParaRPr lang="nl-NL" sz="2000" dirty="0" smtClean="0"/>
          </a:p>
          <a:p>
            <a:pPr marL="0" indent="0">
              <a:buNone/>
            </a:pPr>
            <a:r>
              <a:rPr lang="nl-NL" sz="2000" dirty="0" smtClean="0"/>
              <a:t>U = meetonzekerheid</a:t>
            </a:r>
          </a:p>
          <a:p>
            <a:pPr marL="0" indent="0">
              <a:buNone/>
            </a:pPr>
            <a:r>
              <a:rPr lang="nl-NL" sz="2000" dirty="0" smtClean="0"/>
              <a:t>u = standaard onzekerheid</a:t>
            </a:r>
          </a:p>
          <a:p>
            <a:pPr marL="0" indent="0">
              <a:buNone/>
            </a:pPr>
            <a:r>
              <a:rPr lang="nl-NL" sz="2000" dirty="0" smtClean="0"/>
              <a:t>A = SD van intra-assay precisie</a:t>
            </a:r>
          </a:p>
          <a:p>
            <a:pPr marL="0" indent="0">
              <a:buNone/>
            </a:pPr>
            <a:r>
              <a:rPr lang="nl-NL" sz="2000" dirty="0" smtClean="0"/>
              <a:t>B = SD van </a:t>
            </a:r>
            <a:r>
              <a:rPr lang="nl-NL" sz="2000" dirty="0" err="1" smtClean="0"/>
              <a:t>inter</a:t>
            </a:r>
            <a:r>
              <a:rPr lang="nl-NL" sz="2000" dirty="0" smtClean="0"/>
              <a:t>-assay precisie</a:t>
            </a:r>
          </a:p>
        </p:txBody>
      </p:sp>
      <p:sp>
        <p:nvSpPr>
          <p:cNvPr id="4" name="Tekstvak 3"/>
          <p:cNvSpPr txBox="1"/>
          <p:nvPr/>
        </p:nvSpPr>
        <p:spPr>
          <a:xfrm>
            <a:off x="9644012" y="6288657"/>
            <a:ext cx="2260121" cy="307777"/>
          </a:xfrm>
          <a:prstGeom prst="rect">
            <a:avLst/>
          </a:prstGeom>
          <a:noFill/>
        </p:spPr>
        <p:txBody>
          <a:bodyPr wrap="square" rtlCol="0">
            <a:spAutoFit/>
          </a:bodyPr>
          <a:lstStyle/>
          <a:p>
            <a:r>
              <a:rPr lang="nl-NL" sz="1400" dirty="0" smtClean="0">
                <a:solidFill>
                  <a:schemeClr val="bg1">
                    <a:lumMod val="65000"/>
                  </a:schemeClr>
                </a:solidFill>
              </a:rPr>
              <a:t>randox.com/mu-</a:t>
            </a:r>
            <a:r>
              <a:rPr lang="nl-NL" sz="1400" dirty="0" err="1" smtClean="0">
                <a:solidFill>
                  <a:schemeClr val="bg1">
                    <a:lumMod val="65000"/>
                  </a:schemeClr>
                </a:solidFill>
              </a:rPr>
              <a:t>vs</a:t>
            </a:r>
            <a:r>
              <a:rPr lang="nl-NL" sz="1400" dirty="0" smtClean="0">
                <a:solidFill>
                  <a:schemeClr val="bg1">
                    <a:lumMod val="65000"/>
                  </a:schemeClr>
                </a:solidFill>
              </a:rPr>
              <a:t>-te</a:t>
            </a:r>
            <a:endParaRPr lang="nl-NL" sz="1400" dirty="0">
              <a:solidFill>
                <a:schemeClr val="bg1">
                  <a:lumMod val="65000"/>
                </a:schemeClr>
              </a:solidFill>
            </a:endParaRPr>
          </a:p>
        </p:txBody>
      </p:sp>
    </p:spTree>
    <p:extLst>
      <p:ext uri="{BB962C8B-B14F-4D97-AF65-F5344CB8AC3E}">
        <p14:creationId xmlns:p14="http://schemas.microsoft.com/office/powerpoint/2010/main" val="4054201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intermezzo - metrologie</a:t>
            </a:r>
            <a:endParaRPr lang="nl-NL" dirty="0"/>
          </a:p>
        </p:txBody>
      </p:sp>
      <p:sp>
        <p:nvSpPr>
          <p:cNvPr id="3" name="Tijdelijke aanduiding voor inhoud 2"/>
          <p:cNvSpPr>
            <a:spLocks noGrp="1"/>
          </p:cNvSpPr>
          <p:nvPr>
            <p:ph idx="1"/>
          </p:nvPr>
        </p:nvSpPr>
        <p:spPr>
          <a:xfrm>
            <a:off x="397933" y="1191733"/>
            <a:ext cx="6938049" cy="4916574"/>
          </a:xfrm>
          <a:solidFill>
            <a:schemeClr val="accent1">
              <a:lumMod val="20000"/>
              <a:lumOff val="80000"/>
            </a:schemeClr>
          </a:solidFill>
        </p:spPr>
        <p:txBody>
          <a:bodyPr>
            <a:normAutofit lnSpcReduction="10000"/>
          </a:bodyPr>
          <a:lstStyle/>
          <a:p>
            <a:pPr marL="0" indent="0">
              <a:buNone/>
            </a:pPr>
            <a:r>
              <a:rPr lang="nl-NL" dirty="0" smtClean="0"/>
              <a:t>metingen noodzakelijk voor alle activiteiten:</a:t>
            </a:r>
          </a:p>
          <a:p>
            <a:r>
              <a:rPr lang="nl-NL" dirty="0" smtClean="0"/>
              <a:t>techniek, productie en bouw</a:t>
            </a:r>
          </a:p>
          <a:p>
            <a:r>
              <a:rPr lang="nl-NL" dirty="0" smtClean="0"/>
              <a:t>handel en dienstverlening</a:t>
            </a:r>
          </a:p>
          <a:p>
            <a:r>
              <a:rPr lang="nl-NL" dirty="0" smtClean="0"/>
              <a:t>ICT</a:t>
            </a:r>
          </a:p>
          <a:p>
            <a:r>
              <a:rPr lang="nl-NL" dirty="0" smtClean="0"/>
              <a:t>justitie, veiligheid en openbaar bestuur</a:t>
            </a:r>
          </a:p>
          <a:p>
            <a:r>
              <a:rPr lang="nl-NL" dirty="0" smtClean="0"/>
              <a:t>milieu en agrarische sector</a:t>
            </a:r>
          </a:p>
          <a:p>
            <a:r>
              <a:rPr lang="nl-NL" dirty="0" smtClean="0"/>
              <a:t>landbouw, natuur en visserij</a:t>
            </a:r>
          </a:p>
          <a:p>
            <a:r>
              <a:rPr lang="nl-NL" dirty="0" smtClean="0"/>
              <a:t>media en communicatie</a:t>
            </a:r>
          </a:p>
          <a:p>
            <a:r>
              <a:rPr lang="nl-NL" dirty="0" smtClean="0"/>
              <a:t>onderwijs, cultuur en wetenschap</a:t>
            </a:r>
          </a:p>
          <a:p>
            <a:r>
              <a:rPr lang="nl-NL" dirty="0" smtClean="0"/>
              <a:t>toerisme, recreatie en horeca</a:t>
            </a:r>
          </a:p>
          <a:p>
            <a:r>
              <a:rPr lang="nl-NL" dirty="0" smtClean="0"/>
              <a:t>transport en logistiek</a:t>
            </a:r>
          </a:p>
        </p:txBody>
      </p:sp>
      <p:pic>
        <p:nvPicPr>
          <p:cNvPr id="9" name="Afbeelding 8"/>
          <p:cNvPicPr>
            <a:picLocks noChangeAspect="1"/>
          </p:cNvPicPr>
          <p:nvPr/>
        </p:nvPicPr>
        <p:blipFill>
          <a:blip r:embed="rId2"/>
          <a:stretch>
            <a:fillRect/>
          </a:stretch>
        </p:blipFill>
        <p:spPr>
          <a:xfrm>
            <a:off x="7800745" y="1236294"/>
            <a:ext cx="3522756" cy="1056827"/>
          </a:xfrm>
          <a:prstGeom prst="rect">
            <a:avLst/>
          </a:prstGeom>
        </p:spPr>
      </p:pic>
      <p:pic>
        <p:nvPicPr>
          <p:cNvPr id="10" name="Afbeelding 9"/>
          <p:cNvPicPr>
            <a:picLocks noChangeAspect="1"/>
          </p:cNvPicPr>
          <p:nvPr/>
        </p:nvPicPr>
        <p:blipFill>
          <a:blip r:embed="rId3"/>
          <a:stretch>
            <a:fillRect/>
          </a:stretch>
        </p:blipFill>
        <p:spPr>
          <a:xfrm>
            <a:off x="7795460" y="0"/>
            <a:ext cx="3522755" cy="1284338"/>
          </a:xfrm>
          <a:prstGeom prst="rect">
            <a:avLst/>
          </a:prstGeom>
        </p:spPr>
      </p:pic>
      <p:pic>
        <p:nvPicPr>
          <p:cNvPr id="11" name="Afbeelding 10"/>
          <p:cNvPicPr>
            <a:picLocks noChangeAspect="1"/>
          </p:cNvPicPr>
          <p:nvPr/>
        </p:nvPicPr>
        <p:blipFill>
          <a:blip r:embed="rId4"/>
          <a:stretch>
            <a:fillRect/>
          </a:stretch>
        </p:blipFill>
        <p:spPr>
          <a:xfrm>
            <a:off x="7795458" y="2293121"/>
            <a:ext cx="3522755" cy="1332042"/>
          </a:xfrm>
          <a:prstGeom prst="rect">
            <a:avLst/>
          </a:prstGeom>
        </p:spPr>
      </p:pic>
      <p:pic>
        <p:nvPicPr>
          <p:cNvPr id="12" name="Afbeelding 11"/>
          <p:cNvPicPr>
            <a:picLocks noChangeAspect="1"/>
          </p:cNvPicPr>
          <p:nvPr/>
        </p:nvPicPr>
        <p:blipFill rotWithShape="1">
          <a:blip r:embed="rId5"/>
          <a:srcRect t="19986" b="9971"/>
          <a:stretch/>
        </p:blipFill>
        <p:spPr>
          <a:xfrm>
            <a:off x="7786264" y="3617182"/>
            <a:ext cx="3522755" cy="1387255"/>
          </a:xfrm>
          <a:prstGeom prst="rect">
            <a:avLst/>
          </a:prstGeom>
        </p:spPr>
      </p:pic>
      <p:pic>
        <p:nvPicPr>
          <p:cNvPr id="13" name="Afbeelding 12"/>
          <p:cNvPicPr>
            <a:picLocks noChangeAspect="1"/>
          </p:cNvPicPr>
          <p:nvPr/>
        </p:nvPicPr>
        <p:blipFill rotWithShape="1">
          <a:blip r:embed="rId6"/>
          <a:srcRect t="8552" b="17922"/>
          <a:stretch/>
        </p:blipFill>
        <p:spPr>
          <a:xfrm>
            <a:off x="7780976" y="5004437"/>
            <a:ext cx="3528043" cy="1459105"/>
          </a:xfrm>
          <a:prstGeom prst="rect">
            <a:avLst/>
          </a:prstGeom>
        </p:spPr>
      </p:pic>
    </p:spTree>
    <p:extLst>
      <p:ext uri="{BB962C8B-B14F-4D97-AF65-F5344CB8AC3E}">
        <p14:creationId xmlns:p14="http://schemas.microsoft.com/office/powerpoint/2010/main" val="1092947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6715" y="251348"/>
            <a:ext cx="3654522" cy="714032"/>
          </a:xfrm>
        </p:spPr>
        <p:txBody>
          <a:bodyPr/>
          <a:lstStyle/>
          <a:p>
            <a:r>
              <a:rPr lang="nl-NL" dirty="0" smtClean="0"/>
              <a:t>Meetonzekerheid</a:t>
            </a:r>
            <a:endParaRPr lang="nl-NL" dirty="0"/>
          </a:p>
        </p:txBody>
      </p:sp>
      <p:pic>
        <p:nvPicPr>
          <p:cNvPr id="5" name="Tijdelijke aanduiding voor inhoud 4"/>
          <p:cNvPicPr>
            <a:picLocks noGrp="1" noChangeAspect="1"/>
          </p:cNvPicPr>
          <p:nvPr>
            <p:ph idx="1"/>
          </p:nvPr>
        </p:nvPicPr>
        <p:blipFill>
          <a:blip r:embed="rId2"/>
          <a:stretch>
            <a:fillRect/>
          </a:stretch>
        </p:blipFill>
        <p:spPr>
          <a:xfrm>
            <a:off x="2113948" y="1667833"/>
            <a:ext cx="7665929" cy="3620022"/>
          </a:xfrm>
          <a:prstGeom prst="rect">
            <a:avLst/>
          </a:prstGeom>
        </p:spPr>
      </p:pic>
      <p:pic>
        <p:nvPicPr>
          <p:cNvPr id="4" name="Afbeelding 3"/>
          <p:cNvPicPr>
            <a:picLocks noChangeAspect="1"/>
          </p:cNvPicPr>
          <p:nvPr/>
        </p:nvPicPr>
        <p:blipFill>
          <a:blip r:embed="rId3"/>
          <a:stretch>
            <a:fillRect/>
          </a:stretch>
        </p:blipFill>
        <p:spPr>
          <a:xfrm>
            <a:off x="6590611" y="365126"/>
            <a:ext cx="4459266" cy="1302707"/>
          </a:xfrm>
          <a:prstGeom prst="rect">
            <a:avLst/>
          </a:prstGeom>
        </p:spPr>
      </p:pic>
      <p:pic>
        <p:nvPicPr>
          <p:cNvPr id="6" name="Afbeelding 5"/>
          <p:cNvPicPr>
            <a:picLocks noChangeAspect="1"/>
          </p:cNvPicPr>
          <p:nvPr/>
        </p:nvPicPr>
        <p:blipFill>
          <a:blip r:embed="rId4"/>
          <a:stretch>
            <a:fillRect/>
          </a:stretch>
        </p:blipFill>
        <p:spPr>
          <a:xfrm>
            <a:off x="1139451" y="2268087"/>
            <a:ext cx="4422997" cy="1139257"/>
          </a:xfrm>
          <a:prstGeom prst="rect">
            <a:avLst/>
          </a:prstGeom>
          <a:ln w="53975">
            <a:solidFill>
              <a:srgbClr val="FF0000"/>
            </a:solidFill>
          </a:ln>
          <a:effectLst>
            <a:outerShdw blurRad="101600" dist="469900" dir="2700000" algn="tl" rotWithShape="0">
              <a:prstClr val="black">
                <a:alpha val="40000"/>
              </a:prstClr>
            </a:outerShdw>
          </a:effectLst>
        </p:spPr>
      </p:pic>
    </p:spTree>
    <p:extLst>
      <p:ext uri="{BB962C8B-B14F-4D97-AF65-F5344CB8AC3E}">
        <p14:creationId xmlns:p14="http://schemas.microsoft.com/office/powerpoint/2010/main" val="176032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intermezzo - metrologie</a:t>
            </a:r>
            <a:endParaRPr lang="nl-NL" dirty="0"/>
          </a:p>
        </p:txBody>
      </p:sp>
      <p:sp>
        <p:nvSpPr>
          <p:cNvPr id="3" name="Tijdelijke aanduiding voor inhoud 2"/>
          <p:cNvSpPr>
            <a:spLocks noGrp="1"/>
          </p:cNvSpPr>
          <p:nvPr>
            <p:ph idx="1"/>
          </p:nvPr>
        </p:nvSpPr>
        <p:spPr>
          <a:xfrm>
            <a:off x="397933" y="1191733"/>
            <a:ext cx="7806586" cy="4916574"/>
          </a:xfrm>
          <a:solidFill>
            <a:schemeClr val="accent1">
              <a:lumMod val="20000"/>
              <a:lumOff val="80000"/>
            </a:schemeClr>
          </a:solidFill>
        </p:spPr>
        <p:txBody>
          <a:bodyPr>
            <a:normAutofit fontScale="92500" lnSpcReduction="20000"/>
          </a:bodyPr>
          <a:lstStyle/>
          <a:p>
            <a:pPr marL="0" indent="0">
              <a:buNone/>
            </a:pPr>
            <a:r>
              <a:rPr lang="nl-NL" dirty="0" smtClean="0">
                <a:solidFill>
                  <a:schemeClr val="bg1">
                    <a:lumMod val="65000"/>
                  </a:schemeClr>
                </a:solidFill>
              </a:rPr>
              <a:t>metingen noodzakelijk voor alle activiteiten:</a:t>
            </a:r>
          </a:p>
          <a:p>
            <a:r>
              <a:rPr lang="nl-NL" dirty="0" smtClean="0">
                <a:solidFill>
                  <a:schemeClr val="bg1">
                    <a:lumMod val="65000"/>
                  </a:schemeClr>
                </a:solidFill>
              </a:rPr>
              <a:t>techniek, productie en bouw</a:t>
            </a:r>
          </a:p>
          <a:p>
            <a:r>
              <a:rPr lang="nl-NL" dirty="0" smtClean="0">
                <a:solidFill>
                  <a:schemeClr val="bg1">
                    <a:lumMod val="65000"/>
                  </a:schemeClr>
                </a:solidFill>
              </a:rPr>
              <a:t>handel en dienstverlening</a:t>
            </a:r>
          </a:p>
          <a:p>
            <a:r>
              <a:rPr lang="nl-NL" dirty="0" smtClean="0">
                <a:solidFill>
                  <a:schemeClr val="bg1">
                    <a:lumMod val="65000"/>
                  </a:schemeClr>
                </a:solidFill>
              </a:rPr>
              <a:t>ICT</a:t>
            </a:r>
          </a:p>
          <a:p>
            <a:r>
              <a:rPr lang="nl-NL" dirty="0" smtClean="0">
                <a:solidFill>
                  <a:schemeClr val="bg1">
                    <a:lumMod val="65000"/>
                  </a:schemeClr>
                </a:solidFill>
              </a:rPr>
              <a:t>justitie, veiligheid en openbaar bestuur</a:t>
            </a:r>
          </a:p>
          <a:p>
            <a:r>
              <a:rPr lang="nl-NL" dirty="0" smtClean="0">
                <a:solidFill>
                  <a:schemeClr val="bg1">
                    <a:lumMod val="65000"/>
                  </a:schemeClr>
                </a:solidFill>
              </a:rPr>
              <a:t>milieu en agrarische sector</a:t>
            </a:r>
          </a:p>
          <a:p>
            <a:r>
              <a:rPr lang="nl-NL" dirty="0" smtClean="0">
                <a:solidFill>
                  <a:schemeClr val="bg1">
                    <a:lumMod val="65000"/>
                  </a:schemeClr>
                </a:solidFill>
              </a:rPr>
              <a:t>landbouw, natuur en visserij</a:t>
            </a:r>
          </a:p>
          <a:p>
            <a:r>
              <a:rPr lang="nl-NL" dirty="0" smtClean="0">
                <a:solidFill>
                  <a:schemeClr val="bg1">
                    <a:lumMod val="65000"/>
                  </a:schemeClr>
                </a:solidFill>
              </a:rPr>
              <a:t>media en communicatie</a:t>
            </a:r>
          </a:p>
          <a:p>
            <a:r>
              <a:rPr lang="nl-NL" dirty="0" smtClean="0">
                <a:solidFill>
                  <a:schemeClr val="bg1">
                    <a:lumMod val="65000"/>
                  </a:schemeClr>
                </a:solidFill>
              </a:rPr>
              <a:t>onderwijs, cultuur en wetenschap</a:t>
            </a:r>
          </a:p>
          <a:p>
            <a:r>
              <a:rPr lang="nl-NL" dirty="0" smtClean="0">
                <a:solidFill>
                  <a:schemeClr val="bg1">
                    <a:lumMod val="65000"/>
                  </a:schemeClr>
                </a:solidFill>
              </a:rPr>
              <a:t>toerisme, recreatie en horeca</a:t>
            </a:r>
          </a:p>
          <a:p>
            <a:r>
              <a:rPr lang="nl-NL" dirty="0" smtClean="0">
                <a:solidFill>
                  <a:schemeClr val="bg1">
                    <a:lumMod val="65000"/>
                  </a:schemeClr>
                </a:solidFill>
              </a:rPr>
              <a:t>transport en logistiek</a:t>
            </a:r>
          </a:p>
          <a:p>
            <a:endParaRPr lang="nl-NL" dirty="0"/>
          </a:p>
          <a:p>
            <a:r>
              <a:rPr lang="nl-NL" dirty="0" smtClean="0"/>
              <a:t>klinische </a:t>
            </a:r>
            <a:r>
              <a:rPr lang="nl-NL" dirty="0"/>
              <a:t>chemie uitzondering op rest van de wereld...</a:t>
            </a:r>
          </a:p>
        </p:txBody>
      </p:sp>
      <p:pic>
        <p:nvPicPr>
          <p:cNvPr id="4" name="Afbeelding 3"/>
          <p:cNvPicPr>
            <a:picLocks noChangeAspect="1"/>
          </p:cNvPicPr>
          <p:nvPr/>
        </p:nvPicPr>
        <p:blipFill>
          <a:blip r:embed="rId2"/>
          <a:stretch>
            <a:fillRect/>
          </a:stretch>
        </p:blipFill>
        <p:spPr>
          <a:xfrm>
            <a:off x="8598958" y="1191733"/>
            <a:ext cx="3305175" cy="3790950"/>
          </a:xfrm>
          <a:prstGeom prst="rect">
            <a:avLst/>
          </a:prstGeom>
        </p:spPr>
      </p:pic>
    </p:spTree>
    <p:extLst>
      <p:ext uri="{BB962C8B-B14F-4D97-AF65-F5344CB8AC3E}">
        <p14:creationId xmlns:p14="http://schemas.microsoft.com/office/powerpoint/2010/main" val="770276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705853"/>
            <a:ext cx="11506200" cy="5402454"/>
          </a:xfrm>
          <a:solidFill>
            <a:schemeClr val="accent1">
              <a:lumMod val="20000"/>
              <a:lumOff val="80000"/>
            </a:schemeClr>
          </a:solidFill>
        </p:spPr>
        <p:txBody>
          <a:bodyPr>
            <a:normAutofit lnSpcReduction="10000"/>
          </a:bodyPr>
          <a:lstStyle/>
          <a:p>
            <a:r>
              <a:rPr lang="nl-NL" dirty="0" smtClean="0"/>
              <a:t>medische </a:t>
            </a:r>
            <a:r>
              <a:rPr lang="nl-NL" dirty="0"/>
              <a:t>laboratoria </a:t>
            </a:r>
            <a:r>
              <a:rPr lang="nl-NL" dirty="0" smtClean="0"/>
              <a:t>gebruiken veelal TE-concept </a:t>
            </a:r>
          </a:p>
          <a:p>
            <a:pPr lvl="1"/>
            <a:r>
              <a:rPr lang="nl-NL" dirty="0" smtClean="0"/>
              <a:t>toegestane </a:t>
            </a:r>
            <a:r>
              <a:rPr lang="nl-NL" dirty="0"/>
              <a:t>error-budget (</a:t>
            </a:r>
            <a:r>
              <a:rPr lang="nl-NL" dirty="0" err="1"/>
              <a:t>total</a:t>
            </a:r>
            <a:r>
              <a:rPr lang="nl-NL" dirty="0"/>
              <a:t> </a:t>
            </a:r>
            <a:r>
              <a:rPr lang="nl-NL" dirty="0" err="1"/>
              <a:t>allowable</a:t>
            </a:r>
            <a:r>
              <a:rPr lang="nl-NL" dirty="0"/>
              <a:t> error, </a:t>
            </a:r>
            <a:r>
              <a:rPr lang="nl-NL" dirty="0" err="1"/>
              <a:t>TEa</a:t>
            </a:r>
            <a:r>
              <a:rPr lang="nl-NL" dirty="0"/>
              <a:t>) </a:t>
            </a:r>
            <a:endParaRPr lang="nl-NL" dirty="0" smtClean="0"/>
          </a:p>
          <a:p>
            <a:pPr lvl="1"/>
            <a:r>
              <a:rPr lang="nl-NL" dirty="0" smtClean="0"/>
              <a:t>gebaseerd op biologische </a:t>
            </a:r>
            <a:r>
              <a:rPr lang="nl-NL" dirty="0"/>
              <a:t>variatie (</a:t>
            </a:r>
            <a:r>
              <a:rPr lang="nl-NL" dirty="0" smtClean="0"/>
              <a:t>BV), resp. </a:t>
            </a:r>
            <a:r>
              <a:rPr lang="nl-NL" i="1" dirty="0" smtClean="0"/>
              <a:t>state </a:t>
            </a:r>
            <a:r>
              <a:rPr lang="nl-NL" i="1" dirty="0"/>
              <a:t>of </a:t>
            </a:r>
            <a:r>
              <a:rPr lang="nl-NL" i="1" dirty="0" err="1"/>
              <a:t>the</a:t>
            </a:r>
            <a:r>
              <a:rPr lang="nl-NL" i="1" dirty="0"/>
              <a:t> </a:t>
            </a:r>
            <a:r>
              <a:rPr lang="nl-NL" i="1" dirty="0" smtClean="0"/>
              <a:t>art</a:t>
            </a:r>
            <a:r>
              <a:rPr lang="nl-NL" dirty="0" smtClean="0"/>
              <a:t> </a:t>
            </a:r>
            <a:endParaRPr lang="nl-NL" i="1" dirty="0" smtClean="0"/>
          </a:p>
          <a:p>
            <a:pPr lvl="1"/>
            <a:r>
              <a:rPr lang="nl-NL" dirty="0" smtClean="0"/>
              <a:t>error-budget wordt opgedeeld </a:t>
            </a:r>
            <a:r>
              <a:rPr lang="nl-NL" dirty="0"/>
              <a:t>in </a:t>
            </a:r>
            <a:r>
              <a:rPr lang="nl-NL" dirty="0" smtClean="0"/>
              <a:t>maximaal </a:t>
            </a:r>
            <a:r>
              <a:rPr lang="nl-NL" dirty="0"/>
              <a:t>toelaatbare variatie </a:t>
            </a:r>
            <a:r>
              <a:rPr lang="nl-NL" dirty="0" smtClean="0"/>
              <a:t>en maximaal </a:t>
            </a:r>
            <a:r>
              <a:rPr lang="nl-NL" dirty="0"/>
              <a:t>toelaatbare </a:t>
            </a:r>
            <a:r>
              <a:rPr lang="nl-NL" dirty="0" smtClean="0"/>
              <a:t>bias</a:t>
            </a:r>
          </a:p>
          <a:p>
            <a:pPr lvl="1"/>
            <a:r>
              <a:rPr lang="nl-NL" dirty="0" smtClean="0"/>
              <a:t>beide </a:t>
            </a:r>
            <a:r>
              <a:rPr lang="nl-NL" dirty="0"/>
              <a:t>componenten worden bij elkaar </a:t>
            </a:r>
            <a:r>
              <a:rPr lang="nl-NL" dirty="0" smtClean="0"/>
              <a:t>opgeteld</a:t>
            </a:r>
          </a:p>
          <a:p>
            <a:pPr lvl="1"/>
            <a:endParaRPr lang="nl-NL" dirty="0" smtClean="0"/>
          </a:p>
          <a:p>
            <a:r>
              <a:rPr lang="nl-NL" dirty="0" smtClean="0"/>
              <a:t>In literatuur veel </a:t>
            </a:r>
            <a:r>
              <a:rPr lang="nl-NL" dirty="0"/>
              <a:t>discussie over </a:t>
            </a:r>
            <a:r>
              <a:rPr lang="nl-NL" dirty="0" err="1" smtClean="0"/>
              <a:t>TEa</a:t>
            </a:r>
            <a:r>
              <a:rPr lang="nl-NL" dirty="0" smtClean="0"/>
              <a:t>-concept </a:t>
            </a:r>
          </a:p>
          <a:p>
            <a:pPr lvl="1"/>
            <a:r>
              <a:rPr lang="nl-NL" dirty="0" smtClean="0"/>
              <a:t>optellen variatie </a:t>
            </a:r>
            <a:r>
              <a:rPr lang="nl-NL" dirty="0"/>
              <a:t>en bias </a:t>
            </a:r>
            <a:r>
              <a:rPr lang="nl-NL" dirty="0" smtClean="0"/>
              <a:t>is feitelijk onjuist; leidt tot overschatting error-budget </a:t>
            </a:r>
            <a:r>
              <a:rPr lang="nl-NL" dirty="0"/>
              <a:t>[Oosterhuis en Coskun, 2018</a:t>
            </a:r>
            <a:r>
              <a:rPr lang="nl-NL" dirty="0" smtClean="0"/>
              <a:t>]</a:t>
            </a:r>
          </a:p>
          <a:p>
            <a:pPr lvl="1"/>
            <a:r>
              <a:rPr lang="nl-NL" dirty="0" err="1" smtClean="0"/>
              <a:t>TEa</a:t>
            </a:r>
            <a:r>
              <a:rPr lang="nl-NL" dirty="0" smtClean="0"/>
              <a:t>-model veronderstelt dat bias constant is, </a:t>
            </a:r>
            <a:r>
              <a:rPr lang="nl-NL" dirty="0"/>
              <a:t>terwijl deze in de praktijk fluctueert doordat de verschillende bronelementen die tezamen voor de bias zorgen ook </a:t>
            </a:r>
            <a:r>
              <a:rPr lang="nl-NL" dirty="0" smtClean="0"/>
              <a:t>fluctueren</a:t>
            </a:r>
          </a:p>
          <a:p>
            <a:pPr lvl="1"/>
            <a:r>
              <a:rPr lang="nl-NL" dirty="0" smtClean="0"/>
              <a:t>Deze </a:t>
            </a:r>
            <a:r>
              <a:rPr lang="nl-NL" dirty="0"/>
              <a:t>variabiliteit wordt wel meegenomen in het </a:t>
            </a:r>
            <a:r>
              <a:rPr lang="nl-NL" dirty="0" smtClean="0"/>
              <a:t>MU-model </a:t>
            </a:r>
            <a:r>
              <a:rPr lang="nl-NL" dirty="0"/>
              <a:t>omdat hierbij </a:t>
            </a:r>
            <a:r>
              <a:rPr lang="nl-NL" dirty="0" smtClean="0"/>
              <a:t>wordt uitgegaan van </a:t>
            </a:r>
            <a:r>
              <a:rPr lang="nl-NL" dirty="0"/>
              <a:t>lange-termijn imprecisie, maar ook dat significante bias afwezig </a:t>
            </a:r>
            <a:r>
              <a:rPr lang="nl-NL" dirty="0" smtClean="0"/>
              <a:t>is</a:t>
            </a:r>
            <a:endParaRPr lang="nl-NL" dirty="0"/>
          </a:p>
          <a:p>
            <a:r>
              <a:rPr lang="nl-NL" dirty="0" smtClean="0"/>
              <a:t>Als laboratorium kiest APS op </a:t>
            </a:r>
            <a:r>
              <a:rPr lang="nl-NL" dirty="0" err="1" smtClean="0"/>
              <a:t>TEa</a:t>
            </a:r>
            <a:r>
              <a:rPr lang="nl-NL" dirty="0" smtClean="0"/>
              <a:t>-concept </a:t>
            </a:r>
            <a:r>
              <a:rPr lang="nl-NL" dirty="0"/>
              <a:t>te </a:t>
            </a:r>
            <a:r>
              <a:rPr lang="nl-NL" dirty="0" smtClean="0"/>
              <a:t>baseren, </a:t>
            </a:r>
            <a:r>
              <a:rPr lang="nl-NL" dirty="0"/>
              <a:t>betekent </a:t>
            </a:r>
            <a:r>
              <a:rPr lang="nl-NL" dirty="0" smtClean="0"/>
              <a:t>dit dat er gefundeerde </a:t>
            </a:r>
            <a:r>
              <a:rPr lang="nl-NL" dirty="0"/>
              <a:t>en specifieke APS vastgesteld moeten worden voor zowel </a:t>
            </a:r>
            <a:r>
              <a:rPr lang="nl-NL" dirty="0" smtClean="0"/>
              <a:t>analytische </a:t>
            </a:r>
            <a:r>
              <a:rPr lang="nl-NL" dirty="0"/>
              <a:t>imprecisie (</a:t>
            </a:r>
            <a:r>
              <a:rPr lang="nl-NL" dirty="0" err="1"/>
              <a:t>CVa</a:t>
            </a:r>
            <a:r>
              <a:rPr lang="nl-NL" dirty="0"/>
              <a:t>) als </a:t>
            </a:r>
            <a:r>
              <a:rPr lang="nl-NL" dirty="0" smtClean="0"/>
              <a:t>bias</a:t>
            </a:r>
          </a:p>
        </p:txBody>
      </p:sp>
      <p:sp>
        <p:nvSpPr>
          <p:cNvPr id="4" name="Tekstvak 3"/>
          <p:cNvSpPr txBox="1"/>
          <p:nvPr/>
        </p:nvSpPr>
        <p:spPr>
          <a:xfrm>
            <a:off x="5197643" y="6248187"/>
            <a:ext cx="6706490" cy="523220"/>
          </a:xfrm>
          <a:prstGeom prst="rect">
            <a:avLst/>
          </a:prstGeom>
          <a:noFill/>
          <a:ln>
            <a:solidFill>
              <a:schemeClr val="bg1">
                <a:lumMod val="65000"/>
              </a:schemeClr>
            </a:solidFill>
          </a:ln>
        </p:spPr>
        <p:txBody>
          <a:bodyPr wrap="square" rtlCol="0">
            <a:spAutoFit/>
          </a:bodyPr>
          <a:lstStyle/>
          <a:p>
            <a:r>
              <a:rPr lang="nl-NL" sz="1400" dirty="0">
                <a:solidFill>
                  <a:schemeClr val="bg1">
                    <a:lumMod val="65000"/>
                  </a:schemeClr>
                </a:solidFill>
              </a:rPr>
              <a:t>Oosterhuis WP, Coskun A. Sigma </a:t>
            </a:r>
            <a:r>
              <a:rPr lang="nl-NL" sz="1400" dirty="0" err="1">
                <a:solidFill>
                  <a:schemeClr val="bg1">
                    <a:lumMod val="65000"/>
                  </a:schemeClr>
                </a:solidFill>
              </a:rPr>
              <a:t>metrics</a:t>
            </a:r>
            <a:r>
              <a:rPr lang="nl-NL" sz="1400" dirty="0">
                <a:solidFill>
                  <a:schemeClr val="bg1">
                    <a:lumMod val="65000"/>
                  </a:schemeClr>
                </a:solidFill>
              </a:rPr>
              <a:t> in </a:t>
            </a:r>
            <a:r>
              <a:rPr lang="nl-NL" sz="1400" dirty="0" err="1">
                <a:solidFill>
                  <a:schemeClr val="bg1">
                    <a:lumMod val="65000"/>
                  </a:schemeClr>
                </a:solidFill>
              </a:rPr>
              <a:t>laboratory</a:t>
            </a:r>
            <a:r>
              <a:rPr lang="nl-NL" sz="1400" dirty="0">
                <a:solidFill>
                  <a:schemeClr val="bg1">
                    <a:lumMod val="65000"/>
                  </a:schemeClr>
                </a:solidFill>
              </a:rPr>
              <a:t> </a:t>
            </a:r>
            <a:r>
              <a:rPr lang="nl-NL" sz="1400" dirty="0" err="1">
                <a:solidFill>
                  <a:schemeClr val="bg1">
                    <a:lumMod val="65000"/>
                  </a:schemeClr>
                </a:solidFill>
              </a:rPr>
              <a:t>medicine</a:t>
            </a:r>
            <a:r>
              <a:rPr lang="nl-NL" sz="1400" dirty="0">
                <a:solidFill>
                  <a:schemeClr val="bg1">
                    <a:lumMod val="65000"/>
                  </a:schemeClr>
                </a:solidFill>
              </a:rPr>
              <a:t> </a:t>
            </a:r>
            <a:r>
              <a:rPr lang="nl-NL" sz="1400" dirty="0" err="1">
                <a:solidFill>
                  <a:schemeClr val="bg1">
                    <a:lumMod val="65000"/>
                  </a:schemeClr>
                </a:solidFill>
              </a:rPr>
              <a:t>revisited</a:t>
            </a:r>
            <a:r>
              <a:rPr lang="nl-NL" sz="1400" dirty="0">
                <a:solidFill>
                  <a:schemeClr val="bg1">
                    <a:lumMod val="65000"/>
                  </a:schemeClr>
                </a:solidFill>
              </a:rPr>
              <a:t>: We are on </a:t>
            </a:r>
            <a:r>
              <a:rPr lang="nl-NL" sz="1400" dirty="0" err="1">
                <a:solidFill>
                  <a:schemeClr val="bg1">
                    <a:lumMod val="65000"/>
                  </a:schemeClr>
                </a:solidFill>
              </a:rPr>
              <a:t>the</a:t>
            </a:r>
            <a:r>
              <a:rPr lang="nl-NL" sz="1400" dirty="0">
                <a:solidFill>
                  <a:schemeClr val="bg1">
                    <a:lumMod val="65000"/>
                  </a:schemeClr>
                </a:solidFill>
              </a:rPr>
              <a:t> right </a:t>
            </a:r>
            <a:r>
              <a:rPr lang="nl-NL" sz="1400" dirty="0" err="1">
                <a:solidFill>
                  <a:schemeClr val="bg1">
                    <a:lumMod val="65000"/>
                  </a:schemeClr>
                </a:solidFill>
              </a:rPr>
              <a:t>road</a:t>
            </a:r>
            <a:r>
              <a:rPr lang="nl-NL" sz="1400" dirty="0">
                <a:solidFill>
                  <a:schemeClr val="bg1">
                    <a:lumMod val="65000"/>
                  </a:schemeClr>
                </a:solidFill>
              </a:rPr>
              <a:t> </a:t>
            </a:r>
            <a:r>
              <a:rPr lang="nl-NL" sz="1400" dirty="0" err="1">
                <a:solidFill>
                  <a:schemeClr val="bg1">
                    <a:lumMod val="65000"/>
                  </a:schemeClr>
                </a:solidFill>
              </a:rPr>
              <a:t>with</a:t>
            </a:r>
            <a:r>
              <a:rPr lang="nl-NL" sz="1400" dirty="0">
                <a:solidFill>
                  <a:schemeClr val="bg1">
                    <a:lumMod val="65000"/>
                  </a:schemeClr>
                </a:solidFill>
              </a:rPr>
              <a:t> </a:t>
            </a:r>
            <a:r>
              <a:rPr lang="nl-NL" sz="1400" dirty="0" err="1">
                <a:solidFill>
                  <a:schemeClr val="bg1">
                    <a:lumMod val="65000"/>
                  </a:schemeClr>
                </a:solidFill>
              </a:rPr>
              <a:t>the</a:t>
            </a:r>
            <a:r>
              <a:rPr lang="nl-NL" sz="1400" dirty="0">
                <a:solidFill>
                  <a:schemeClr val="bg1">
                    <a:lumMod val="65000"/>
                  </a:schemeClr>
                </a:solidFill>
              </a:rPr>
              <a:t> wrong map. </a:t>
            </a:r>
            <a:r>
              <a:rPr lang="nl-NL" sz="1400" dirty="0" err="1">
                <a:solidFill>
                  <a:schemeClr val="bg1">
                    <a:lumMod val="65000"/>
                  </a:schemeClr>
                </a:solidFill>
              </a:rPr>
              <a:t>Biochem</a:t>
            </a:r>
            <a:r>
              <a:rPr lang="nl-NL" sz="1400" dirty="0">
                <a:solidFill>
                  <a:schemeClr val="bg1">
                    <a:lumMod val="65000"/>
                  </a:schemeClr>
                </a:solidFill>
              </a:rPr>
              <a:t> </a:t>
            </a:r>
            <a:r>
              <a:rPr lang="nl-NL" sz="1400" dirty="0" err="1">
                <a:solidFill>
                  <a:schemeClr val="bg1">
                    <a:lumMod val="65000"/>
                  </a:schemeClr>
                </a:solidFill>
              </a:rPr>
              <a:t>Med</a:t>
            </a:r>
            <a:r>
              <a:rPr lang="nl-NL" sz="1400" dirty="0">
                <a:solidFill>
                  <a:schemeClr val="bg1">
                    <a:lumMod val="65000"/>
                  </a:schemeClr>
                </a:solidFill>
              </a:rPr>
              <a:t> (Zagreb). 2018 Jun 15;28(2):</a:t>
            </a:r>
            <a:r>
              <a:rPr lang="nl-NL" sz="1400" dirty="0" smtClean="0">
                <a:solidFill>
                  <a:schemeClr val="bg1">
                    <a:lumMod val="65000"/>
                  </a:schemeClr>
                </a:solidFill>
              </a:rPr>
              <a:t>020503 </a:t>
            </a:r>
            <a:endParaRPr lang="nl-NL" sz="1400" dirty="0">
              <a:solidFill>
                <a:schemeClr val="bg1">
                  <a:lumMod val="65000"/>
                </a:schemeClr>
              </a:solidFill>
            </a:endParaRPr>
          </a:p>
        </p:txBody>
      </p:sp>
    </p:spTree>
    <p:extLst>
      <p:ext uri="{BB962C8B-B14F-4D97-AF65-F5344CB8AC3E}">
        <p14:creationId xmlns:p14="http://schemas.microsoft.com/office/powerpoint/2010/main" val="610170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625642"/>
            <a:ext cx="11506200" cy="4668253"/>
          </a:xfrm>
          <a:solidFill>
            <a:schemeClr val="accent1">
              <a:lumMod val="20000"/>
              <a:lumOff val="80000"/>
            </a:schemeClr>
          </a:solidFill>
        </p:spPr>
        <p:txBody>
          <a:bodyPr>
            <a:normAutofit/>
          </a:bodyPr>
          <a:lstStyle/>
          <a:p>
            <a:r>
              <a:rPr lang="nl-NL" dirty="0" smtClean="0"/>
              <a:t>In </a:t>
            </a:r>
            <a:r>
              <a:rPr lang="nl-NL" dirty="0" smtClean="0"/>
              <a:t>MU-concept </a:t>
            </a:r>
            <a:r>
              <a:rPr lang="nl-NL" dirty="0"/>
              <a:t>wordt </a:t>
            </a:r>
            <a:r>
              <a:rPr lang="nl-NL" dirty="0" smtClean="0"/>
              <a:t>bias niet </a:t>
            </a:r>
            <a:r>
              <a:rPr lang="nl-NL" dirty="0"/>
              <a:t>zomaar geaccepteerd en zijn </a:t>
            </a:r>
            <a:r>
              <a:rPr lang="nl-NL" dirty="0" smtClean="0"/>
              <a:t>maatregelen </a:t>
            </a:r>
            <a:r>
              <a:rPr lang="nl-NL" dirty="0"/>
              <a:t>steeds gericht op minimalisering van </a:t>
            </a:r>
            <a:r>
              <a:rPr lang="nl-NL" dirty="0" smtClean="0"/>
              <a:t>bias </a:t>
            </a:r>
          </a:p>
          <a:p>
            <a:r>
              <a:rPr lang="nl-NL" dirty="0" smtClean="0"/>
              <a:t>Ook </a:t>
            </a:r>
            <a:r>
              <a:rPr lang="nl-NL" dirty="0"/>
              <a:t>bij toepassing van dit concept dient </a:t>
            </a:r>
            <a:r>
              <a:rPr lang="nl-NL" dirty="0" smtClean="0"/>
              <a:t>APS </a:t>
            </a:r>
            <a:r>
              <a:rPr lang="nl-NL" dirty="0"/>
              <a:t>gedefinieerd te worden voor de </a:t>
            </a:r>
            <a:r>
              <a:rPr lang="nl-NL" dirty="0" smtClean="0"/>
              <a:t>MU </a:t>
            </a:r>
            <a:endParaRPr lang="nl-NL" dirty="0" smtClean="0"/>
          </a:p>
          <a:p>
            <a:endParaRPr lang="nl-NL" dirty="0"/>
          </a:p>
          <a:p>
            <a:r>
              <a:rPr lang="nl-NL" dirty="0" smtClean="0"/>
              <a:t>Bij </a:t>
            </a:r>
            <a:r>
              <a:rPr lang="nl-NL" dirty="0"/>
              <a:t>zowel </a:t>
            </a:r>
            <a:r>
              <a:rPr lang="nl-NL" dirty="0" err="1" smtClean="0"/>
              <a:t>TEa</a:t>
            </a:r>
            <a:r>
              <a:rPr lang="nl-NL" dirty="0" smtClean="0"/>
              <a:t>- </a:t>
            </a:r>
            <a:r>
              <a:rPr lang="nl-NL" dirty="0"/>
              <a:t>als </a:t>
            </a:r>
            <a:r>
              <a:rPr lang="nl-NL" dirty="0" smtClean="0"/>
              <a:t>MU-concept </a:t>
            </a:r>
            <a:r>
              <a:rPr lang="nl-NL" dirty="0" smtClean="0"/>
              <a:t>is het </a:t>
            </a:r>
            <a:r>
              <a:rPr lang="nl-NL" dirty="0"/>
              <a:t>mogelijk </a:t>
            </a:r>
            <a:r>
              <a:rPr lang="nl-NL" dirty="0" smtClean="0"/>
              <a:t>voor </a:t>
            </a:r>
            <a:r>
              <a:rPr lang="nl-NL" dirty="0"/>
              <a:t>ieder afzonderlijke laboratoriumtest een (statistisch) onderscheid te maken in APS-criteria voor minimale, wenselijke en optimale performance, conform Fraser et al. [1997]. Het is de verantwoordelijkheid van het laboratorium hierin een beredeneerde keuze te maken.</a:t>
            </a:r>
          </a:p>
          <a:p>
            <a:r>
              <a:rPr lang="nl-NL" dirty="0" smtClean="0"/>
              <a:t>Pre-analytische </a:t>
            </a:r>
            <a:r>
              <a:rPr lang="nl-NL" dirty="0"/>
              <a:t>en/of post-analytische onzekerheden </a:t>
            </a:r>
            <a:r>
              <a:rPr lang="nl-NL" dirty="0" smtClean="0"/>
              <a:t>kunnen uitslag </a:t>
            </a:r>
            <a:r>
              <a:rPr lang="nl-NL" dirty="0"/>
              <a:t>beïnvloeden. </a:t>
            </a:r>
            <a:r>
              <a:rPr lang="nl-NL" dirty="0" smtClean="0"/>
              <a:t>APS definiëren! (</a:t>
            </a:r>
            <a:r>
              <a:rPr lang="nl-NL" dirty="0"/>
              <a:t>Aanbeveling </a:t>
            </a:r>
            <a:r>
              <a:rPr lang="nl-NL" dirty="0" smtClean="0"/>
              <a:t>5).</a:t>
            </a:r>
            <a:endParaRPr lang="nl-NL" dirty="0"/>
          </a:p>
          <a:p>
            <a:r>
              <a:rPr lang="nl-NL" dirty="0"/>
              <a:t>Zie ook Bijlage D.</a:t>
            </a:r>
          </a:p>
          <a:p>
            <a:endParaRPr lang="nl-NL" dirty="0"/>
          </a:p>
        </p:txBody>
      </p:sp>
      <p:sp>
        <p:nvSpPr>
          <p:cNvPr id="4" name="Tekstvak 3"/>
          <p:cNvSpPr txBox="1"/>
          <p:nvPr/>
        </p:nvSpPr>
        <p:spPr>
          <a:xfrm>
            <a:off x="7284027" y="5860473"/>
            <a:ext cx="4620106" cy="738664"/>
          </a:xfrm>
          <a:prstGeom prst="rect">
            <a:avLst/>
          </a:prstGeom>
          <a:noFill/>
          <a:ln>
            <a:solidFill>
              <a:schemeClr val="bg1">
                <a:lumMod val="65000"/>
              </a:schemeClr>
            </a:solidFill>
          </a:ln>
        </p:spPr>
        <p:txBody>
          <a:bodyPr wrap="square" rtlCol="0">
            <a:spAutoFit/>
          </a:bodyPr>
          <a:lstStyle/>
          <a:p>
            <a:r>
              <a:rPr lang="nl-NL" sz="1400" dirty="0">
                <a:solidFill>
                  <a:schemeClr val="bg1">
                    <a:lumMod val="65000"/>
                  </a:schemeClr>
                </a:solidFill>
              </a:rPr>
              <a:t>Fraser </a:t>
            </a:r>
            <a:r>
              <a:rPr lang="nl-NL" sz="1400" dirty="0" smtClean="0">
                <a:solidFill>
                  <a:schemeClr val="bg1">
                    <a:lumMod val="65000"/>
                  </a:schemeClr>
                </a:solidFill>
              </a:rPr>
              <a:t>CG et al. </a:t>
            </a:r>
            <a:r>
              <a:rPr lang="nl-NL" sz="1400" dirty="0" err="1" smtClean="0">
                <a:solidFill>
                  <a:schemeClr val="bg1">
                    <a:lumMod val="65000"/>
                  </a:schemeClr>
                </a:solidFill>
              </a:rPr>
              <a:t>Proposals</a:t>
            </a:r>
            <a:r>
              <a:rPr lang="nl-NL" sz="1400" dirty="0" smtClean="0">
                <a:solidFill>
                  <a:schemeClr val="bg1">
                    <a:lumMod val="65000"/>
                  </a:schemeClr>
                </a:solidFill>
              </a:rPr>
              <a:t> </a:t>
            </a:r>
            <a:r>
              <a:rPr lang="nl-NL" sz="1400" dirty="0" err="1">
                <a:solidFill>
                  <a:schemeClr val="bg1">
                    <a:lumMod val="65000"/>
                  </a:schemeClr>
                </a:solidFill>
              </a:rPr>
              <a:t>for</a:t>
            </a:r>
            <a:r>
              <a:rPr lang="nl-NL" sz="1400" dirty="0">
                <a:solidFill>
                  <a:schemeClr val="bg1">
                    <a:lumMod val="65000"/>
                  </a:schemeClr>
                </a:solidFill>
              </a:rPr>
              <a:t> setting </a:t>
            </a:r>
            <a:r>
              <a:rPr lang="nl-NL" sz="1400" dirty="0" err="1">
                <a:solidFill>
                  <a:schemeClr val="bg1">
                    <a:lumMod val="65000"/>
                  </a:schemeClr>
                </a:solidFill>
              </a:rPr>
              <a:t>generally</a:t>
            </a:r>
            <a:r>
              <a:rPr lang="nl-NL" sz="1400" dirty="0">
                <a:solidFill>
                  <a:schemeClr val="bg1">
                    <a:lumMod val="65000"/>
                  </a:schemeClr>
                </a:solidFill>
              </a:rPr>
              <a:t> </a:t>
            </a:r>
            <a:r>
              <a:rPr lang="nl-NL" sz="1400" dirty="0" err="1">
                <a:solidFill>
                  <a:schemeClr val="bg1">
                    <a:lumMod val="65000"/>
                  </a:schemeClr>
                </a:solidFill>
              </a:rPr>
              <a:t>applicable</a:t>
            </a:r>
            <a:r>
              <a:rPr lang="nl-NL" sz="1400" dirty="0">
                <a:solidFill>
                  <a:schemeClr val="bg1">
                    <a:lumMod val="65000"/>
                  </a:schemeClr>
                </a:solidFill>
              </a:rPr>
              <a:t> </a:t>
            </a:r>
            <a:r>
              <a:rPr lang="nl-NL" sz="1400" dirty="0" err="1">
                <a:solidFill>
                  <a:schemeClr val="bg1">
                    <a:lumMod val="65000"/>
                  </a:schemeClr>
                </a:solidFill>
              </a:rPr>
              <a:t>quality</a:t>
            </a:r>
            <a:r>
              <a:rPr lang="nl-NL" sz="1400" dirty="0">
                <a:solidFill>
                  <a:schemeClr val="bg1">
                    <a:lumMod val="65000"/>
                  </a:schemeClr>
                </a:solidFill>
              </a:rPr>
              <a:t> goals </a:t>
            </a:r>
            <a:r>
              <a:rPr lang="nl-NL" sz="1400" dirty="0" err="1">
                <a:solidFill>
                  <a:schemeClr val="bg1">
                    <a:lumMod val="65000"/>
                  </a:schemeClr>
                </a:solidFill>
              </a:rPr>
              <a:t>solely</a:t>
            </a:r>
            <a:r>
              <a:rPr lang="nl-NL" sz="1400" dirty="0">
                <a:solidFill>
                  <a:schemeClr val="bg1">
                    <a:lumMod val="65000"/>
                  </a:schemeClr>
                </a:solidFill>
              </a:rPr>
              <a:t> </a:t>
            </a:r>
            <a:r>
              <a:rPr lang="nl-NL" sz="1400" dirty="0" err="1">
                <a:solidFill>
                  <a:schemeClr val="bg1">
                    <a:lumMod val="65000"/>
                  </a:schemeClr>
                </a:solidFill>
              </a:rPr>
              <a:t>based</a:t>
            </a:r>
            <a:r>
              <a:rPr lang="nl-NL" sz="1400" dirty="0">
                <a:solidFill>
                  <a:schemeClr val="bg1">
                    <a:lumMod val="65000"/>
                  </a:schemeClr>
                </a:solidFill>
              </a:rPr>
              <a:t> on </a:t>
            </a:r>
            <a:r>
              <a:rPr lang="nl-NL" sz="1400" dirty="0" err="1">
                <a:solidFill>
                  <a:schemeClr val="bg1">
                    <a:lumMod val="65000"/>
                  </a:schemeClr>
                </a:solidFill>
              </a:rPr>
              <a:t>biology</a:t>
            </a:r>
            <a:r>
              <a:rPr lang="nl-NL" sz="1400" dirty="0">
                <a:solidFill>
                  <a:schemeClr val="bg1">
                    <a:lumMod val="65000"/>
                  </a:schemeClr>
                </a:solidFill>
              </a:rPr>
              <a:t>. Ann </a:t>
            </a:r>
            <a:r>
              <a:rPr lang="nl-NL" sz="1400" dirty="0" err="1">
                <a:solidFill>
                  <a:schemeClr val="bg1">
                    <a:lumMod val="65000"/>
                  </a:schemeClr>
                </a:solidFill>
              </a:rPr>
              <a:t>Clin</a:t>
            </a:r>
            <a:r>
              <a:rPr lang="nl-NL" sz="1400" dirty="0">
                <a:solidFill>
                  <a:schemeClr val="bg1">
                    <a:lumMod val="65000"/>
                  </a:schemeClr>
                </a:solidFill>
              </a:rPr>
              <a:t> </a:t>
            </a:r>
            <a:r>
              <a:rPr lang="nl-NL" sz="1400" dirty="0" err="1">
                <a:solidFill>
                  <a:schemeClr val="bg1">
                    <a:lumMod val="65000"/>
                  </a:schemeClr>
                </a:solidFill>
              </a:rPr>
              <a:t>Biochem</a:t>
            </a:r>
            <a:r>
              <a:rPr lang="nl-NL" sz="1400" dirty="0">
                <a:solidFill>
                  <a:schemeClr val="bg1">
                    <a:lumMod val="65000"/>
                  </a:schemeClr>
                </a:solidFill>
              </a:rPr>
              <a:t>. 1997; 34: 8-12.</a:t>
            </a:r>
          </a:p>
        </p:txBody>
      </p:sp>
    </p:spTree>
    <p:extLst>
      <p:ext uri="{BB962C8B-B14F-4D97-AF65-F5344CB8AC3E}">
        <p14:creationId xmlns:p14="http://schemas.microsoft.com/office/powerpoint/2010/main" val="1511879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7933" y="18422"/>
            <a:ext cx="11506200" cy="714032"/>
          </a:xfrm>
        </p:spPr>
        <p:txBody>
          <a:bodyPr/>
          <a:lstStyle/>
          <a:p>
            <a:r>
              <a:rPr lang="nl-NL" dirty="0" smtClean="0"/>
              <a:t>Samenstelling werkgroep en Verantwoording</a:t>
            </a:r>
            <a:endParaRPr lang="nl-NL" dirty="0"/>
          </a:p>
        </p:txBody>
      </p:sp>
      <p:sp>
        <p:nvSpPr>
          <p:cNvPr id="3" name="Tijdelijke aanduiding voor inhoud 2"/>
          <p:cNvSpPr>
            <a:spLocks noGrp="1"/>
          </p:cNvSpPr>
          <p:nvPr>
            <p:ph idx="1"/>
          </p:nvPr>
        </p:nvSpPr>
        <p:spPr>
          <a:xfrm>
            <a:off x="397933" y="4643182"/>
            <a:ext cx="11506200" cy="1167003"/>
          </a:xfrm>
        </p:spPr>
        <p:txBody>
          <a:bodyPr>
            <a:normAutofit lnSpcReduction="10000"/>
          </a:bodyPr>
          <a:lstStyle/>
          <a:p>
            <a:r>
              <a:rPr lang="nl-NL" sz="2000" dirty="0" smtClean="0"/>
              <a:t>Leidraad is opgesteld onder verantwoordelijkheid van Cluster Kwaliteit NVKC</a:t>
            </a:r>
          </a:p>
          <a:p>
            <a:r>
              <a:rPr lang="nl-NL" sz="2000" dirty="0" smtClean="0"/>
              <a:t>NVMM, NVZA en CMI uitgenodigd voor knelpunteninventarisatie en  commentaarfase</a:t>
            </a:r>
          </a:p>
          <a:p>
            <a:r>
              <a:rPr lang="nl-NL" sz="2000" dirty="0" smtClean="0"/>
              <a:t>Autorisatie: bestuur NVKC</a:t>
            </a:r>
            <a:endParaRPr lang="nl-NL" sz="2000" dirty="0"/>
          </a:p>
        </p:txBody>
      </p:sp>
      <p:pic>
        <p:nvPicPr>
          <p:cNvPr id="4" name="Afbeelding 3"/>
          <p:cNvPicPr>
            <a:picLocks noChangeAspect="1"/>
          </p:cNvPicPr>
          <p:nvPr/>
        </p:nvPicPr>
        <p:blipFill>
          <a:blip r:embed="rId2"/>
          <a:stretch>
            <a:fillRect/>
          </a:stretch>
        </p:blipFill>
        <p:spPr>
          <a:xfrm>
            <a:off x="7625717" y="5943543"/>
            <a:ext cx="1288010" cy="805006"/>
          </a:xfrm>
          <a:prstGeom prst="rect">
            <a:avLst/>
          </a:prstGeom>
        </p:spPr>
      </p:pic>
      <p:pic>
        <p:nvPicPr>
          <p:cNvPr id="5" name="Afbeelding 4"/>
          <p:cNvPicPr>
            <a:picLocks noChangeAspect="1"/>
          </p:cNvPicPr>
          <p:nvPr/>
        </p:nvPicPr>
        <p:blipFill>
          <a:blip r:embed="rId3"/>
          <a:stretch>
            <a:fillRect/>
          </a:stretch>
        </p:blipFill>
        <p:spPr>
          <a:xfrm>
            <a:off x="6112963" y="5958174"/>
            <a:ext cx="1394315" cy="810980"/>
          </a:xfrm>
          <a:prstGeom prst="rect">
            <a:avLst/>
          </a:prstGeom>
        </p:spPr>
      </p:pic>
      <p:pic>
        <p:nvPicPr>
          <p:cNvPr id="6" name="Afbeelding 5"/>
          <p:cNvPicPr>
            <a:picLocks noChangeAspect="1"/>
          </p:cNvPicPr>
          <p:nvPr/>
        </p:nvPicPr>
        <p:blipFill>
          <a:blip r:embed="rId4"/>
          <a:stretch>
            <a:fillRect/>
          </a:stretch>
        </p:blipFill>
        <p:spPr>
          <a:xfrm>
            <a:off x="397933" y="5800028"/>
            <a:ext cx="3294473" cy="809041"/>
          </a:xfrm>
          <a:prstGeom prst="rect">
            <a:avLst/>
          </a:prstGeom>
        </p:spPr>
      </p:pic>
      <p:pic>
        <p:nvPicPr>
          <p:cNvPr id="7" name="Afbeelding 6"/>
          <p:cNvPicPr>
            <a:picLocks noChangeAspect="1"/>
          </p:cNvPicPr>
          <p:nvPr/>
        </p:nvPicPr>
        <p:blipFill>
          <a:blip r:embed="rId5"/>
          <a:stretch>
            <a:fillRect/>
          </a:stretch>
        </p:blipFill>
        <p:spPr>
          <a:xfrm>
            <a:off x="3810845" y="5943543"/>
            <a:ext cx="2183679" cy="825611"/>
          </a:xfrm>
          <a:prstGeom prst="rect">
            <a:avLst/>
          </a:prstGeom>
        </p:spPr>
      </p:pic>
      <p:sp>
        <p:nvSpPr>
          <p:cNvPr id="8" name="Tijdelijke aanduiding voor inhoud 2"/>
          <p:cNvSpPr txBox="1">
            <a:spLocks/>
          </p:cNvSpPr>
          <p:nvPr/>
        </p:nvSpPr>
        <p:spPr>
          <a:xfrm>
            <a:off x="401281" y="732455"/>
            <a:ext cx="11423363" cy="3742806"/>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err="1" smtClean="0"/>
              <a:t>Dr</a:t>
            </a:r>
            <a:r>
              <a:rPr lang="nl-NL" sz="2000" dirty="0" smtClean="0"/>
              <a:t> </a:t>
            </a:r>
            <a:r>
              <a:rPr lang="nl-NL" sz="2000" dirty="0" smtClean="0"/>
              <a:t>ir N. de Jonge (voorzitter), klinisch chemicus, Haaglanden Medisch Centrum, Den Haag</a:t>
            </a:r>
          </a:p>
          <a:p>
            <a:r>
              <a:rPr lang="nl-NL" sz="2000" dirty="0" err="1" smtClean="0"/>
              <a:t>Dr</a:t>
            </a:r>
            <a:r>
              <a:rPr lang="nl-NL" sz="2000" dirty="0" smtClean="0"/>
              <a:t> W.P.H.G. Verboeket-van de Venne (secretaris), wetenschappelijk onderzoeker klinische chemie, Zuyderland Medisch Centrum, Heerlen/Sittard-Geleen</a:t>
            </a:r>
          </a:p>
          <a:p>
            <a:r>
              <a:rPr lang="nl-NL" sz="2000" dirty="0" err="1" smtClean="0"/>
              <a:t>Dr</a:t>
            </a:r>
            <a:r>
              <a:rPr lang="nl-NL" sz="2000" dirty="0" smtClean="0"/>
              <a:t> </a:t>
            </a:r>
            <a:r>
              <a:rPr lang="nl-NL" sz="2000" dirty="0" err="1" smtClean="0"/>
              <a:t>drs</a:t>
            </a:r>
            <a:r>
              <a:rPr lang="nl-NL" sz="2000" dirty="0" smtClean="0"/>
              <a:t> W.P. Oosterhuis, arts klinische chemie, Reinier </a:t>
            </a:r>
            <a:r>
              <a:rPr lang="nl-NL" sz="2000" dirty="0" err="1" smtClean="0"/>
              <a:t>Haga</a:t>
            </a:r>
            <a:r>
              <a:rPr lang="nl-NL" sz="2000" dirty="0" smtClean="0"/>
              <a:t> Medisch Diagnostisch Centrum, Delft</a:t>
            </a:r>
          </a:p>
          <a:p>
            <a:r>
              <a:rPr lang="nl-NL" sz="2000" dirty="0" err="1" smtClean="0"/>
              <a:t>Dr</a:t>
            </a:r>
            <a:r>
              <a:rPr lang="nl-NL" sz="2000" dirty="0" smtClean="0"/>
              <a:t> H.H. van Rossum, klinisch chemicus, Antoni van Leeuwenhoek Ziekenhuis, Amsterdam</a:t>
            </a:r>
          </a:p>
          <a:p>
            <a:r>
              <a:rPr lang="nl-NL" sz="2000" dirty="0" err="1" smtClean="0"/>
              <a:t>Dr</a:t>
            </a:r>
            <a:r>
              <a:rPr lang="nl-NL" sz="2000" dirty="0" smtClean="0"/>
              <a:t> M. van Schrojenstein Lantman, data analist, Stichting Kwaliteitsbewaking Medische Laboratoriumdiagnostiek (SKML), Nijmegen</a:t>
            </a:r>
          </a:p>
          <a:p>
            <a:r>
              <a:rPr lang="nl-NL" sz="2000" dirty="0" err="1" smtClean="0"/>
              <a:t>Drs</a:t>
            </a:r>
            <a:r>
              <a:rPr lang="nl-NL" sz="2000" dirty="0" smtClean="0"/>
              <a:t> M. </a:t>
            </a:r>
            <a:r>
              <a:rPr lang="nl-NL" sz="2000" dirty="0" err="1" smtClean="0"/>
              <a:t>Severens</a:t>
            </a:r>
            <a:r>
              <a:rPr lang="nl-NL" sz="2000" dirty="0" smtClean="0"/>
              <a:t>, Black Belt, SSSS, Maastricht</a:t>
            </a:r>
          </a:p>
          <a:p>
            <a:r>
              <a:rPr lang="nl-NL" sz="2000" dirty="0" err="1" smtClean="0"/>
              <a:t>Dr</a:t>
            </a:r>
            <a:r>
              <a:rPr lang="nl-NL" sz="2000" dirty="0" smtClean="0"/>
              <a:t> H.J. Vermeer, klinisch chemicus, Albert Schweitzer Ziekenhuis, Dordrecht</a:t>
            </a:r>
          </a:p>
          <a:p>
            <a:endParaRPr lang="nl-NL" dirty="0"/>
          </a:p>
        </p:txBody>
      </p:sp>
    </p:spTree>
    <p:extLst>
      <p:ext uri="{BB962C8B-B14F-4D97-AF65-F5344CB8AC3E}">
        <p14:creationId xmlns:p14="http://schemas.microsoft.com/office/powerpoint/2010/main" val="3065923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p:cNvPicPr>
            <a:picLocks noGrp="1"/>
          </p:cNvPicPr>
          <p:nvPr>
            <p:ph idx="1"/>
          </p:nvPr>
        </p:nvPicPr>
        <p:blipFill>
          <a:blip r:embed="rId2">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36"/>
              </a:ext>
            </a:extLst>
          </a:blip>
          <a:stretch>
            <a:fillRect/>
          </a:stretch>
        </p:blipFill>
        <p:spPr>
          <a:xfrm>
            <a:off x="1507066" y="406400"/>
            <a:ext cx="9076267" cy="6671733"/>
          </a:xfrm>
          <a:prstGeom prst="rect">
            <a:avLst/>
          </a:prstGeom>
        </p:spPr>
      </p:pic>
      <p:sp>
        <p:nvSpPr>
          <p:cNvPr id="2" name="Titel 1"/>
          <p:cNvSpPr>
            <a:spLocks noGrp="1"/>
          </p:cNvSpPr>
          <p:nvPr>
            <p:ph type="title"/>
          </p:nvPr>
        </p:nvSpPr>
        <p:spPr/>
        <p:txBody>
          <a:bodyPr/>
          <a:lstStyle/>
          <a:p>
            <a:r>
              <a:rPr lang="nl-NL" dirty="0"/>
              <a:t>Bijlage D Meetonzekerheid versus Total Error concept</a:t>
            </a:r>
          </a:p>
        </p:txBody>
      </p:sp>
      <p:sp>
        <p:nvSpPr>
          <p:cNvPr id="5" name="Tekstvak 4"/>
          <p:cNvSpPr txBox="1"/>
          <p:nvPr/>
        </p:nvSpPr>
        <p:spPr>
          <a:xfrm>
            <a:off x="9242853" y="5980670"/>
            <a:ext cx="2454876" cy="369332"/>
          </a:xfrm>
          <a:prstGeom prst="rect">
            <a:avLst/>
          </a:prstGeom>
          <a:noFill/>
        </p:spPr>
        <p:txBody>
          <a:bodyPr wrap="square" rtlCol="0">
            <a:spAutoFit/>
          </a:bodyPr>
          <a:lstStyle/>
          <a:p>
            <a:r>
              <a:rPr lang="nl-NL" dirty="0" smtClean="0"/>
              <a:t>Oosterhuis </a:t>
            </a:r>
            <a:r>
              <a:rPr lang="nl-NL" dirty="0"/>
              <a:t>et al., </a:t>
            </a:r>
            <a:r>
              <a:rPr lang="nl-NL" dirty="0" smtClean="0"/>
              <a:t>2018</a:t>
            </a:r>
            <a:endParaRPr lang="nl-NL" dirty="0"/>
          </a:p>
        </p:txBody>
      </p:sp>
    </p:spTree>
    <p:extLst>
      <p:ext uri="{BB962C8B-B14F-4D97-AF65-F5344CB8AC3E}">
        <p14:creationId xmlns:p14="http://schemas.microsoft.com/office/powerpoint/2010/main" val="41607553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7.4.2 Grondslag SD-waarde</a:t>
            </a:r>
            <a:endParaRPr lang="nl-NL" dirty="0"/>
          </a:p>
        </p:txBody>
      </p:sp>
      <p:sp>
        <p:nvSpPr>
          <p:cNvPr id="3" name="Tijdelijke aanduiding voor inhoud 2"/>
          <p:cNvSpPr>
            <a:spLocks noGrp="1"/>
          </p:cNvSpPr>
          <p:nvPr>
            <p:ph idx="1"/>
          </p:nvPr>
        </p:nvSpPr>
        <p:spPr>
          <a:xfrm>
            <a:off x="253999" y="943691"/>
            <a:ext cx="11938001" cy="5633572"/>
          </a:xfrm>
          <a:solidFill>
            <a:schemeClr val="accent1">
              <a:lumMod val="20000"/>
              <a:lumOff val="80000"/>
            </a:schemeClr>
          </a:solidFill>
        </p:spPr>
        <p:txBody>
          <a:bodyPr>
            <a:normAutofit fontScale="85000" lnSpcReduction="20000"/>
          </a:bodyPr>
          <a:lstStyle/>
          <a:p>
            <a:pPr marL="0" indent="0">
              <a:buNone/>
            </a:pPr>
            <a:r>
              <a:rPr lang="nl-NL" dirty="0" smtClean="0"/>
              <a:t>Sommige laboratoria baseren </a:t>
            </a:r>
            <a:r>
              <a:rPr lang="nl-NL" dirty="0" smtClean="0"/>
              <a:t>SD </a:t>
            </a:r>
            <a:r>
              <a:rPr lang="nl-NL" dirty="0"/>
              <a:t>niet alleen </a:t>
            </a:r>
            <a:r>
              <a:rPr lang="nl-NL" dirty="0" smtClean="0"/>
              <a:t>op analytische </a:t>
            </a:r>
            <a:r>
              <a:rPr lang="nl-NL" dirty="0" smtClean="0"/>
              <a:t>methode-imprecisie, maar houden ook rekening met klinische </a:t>
            </a:r>
            <a:r>
              <a:rPr lang="nl-NL" dirty="0"/>
              <a:t>tolerantie van de </a:t>
            </a:r>
            <a:r>
              <a:rPr lang="nl-NL" dirty="0" smtClean="0"/>
              <a:t>test:</a:t>
            </a:r>
            <a:endParaRPr lang="nl-NL" dirty="0"/>
          </a:p>
          <a:p>
            <a:r>
              <a:rPr lang="nl-NL" dirty="0" smtClean="0"/>
              <a:t>tolerantie wordt ruimer </a:t>
            </a:r>
            <a:r>
              <a:rPr lang="nl-NL" dirty="0"/>
              <a:t>gesteld dan enkel op basis van </a:t>
            </a:r>
            <a:r>
              <a:rPr lang="nl-NL" dirty="0" smtClean="0"/>
              <a:t>SD</a:t>
            </a:r>
          </a:p>
          <a:p>
            <a:r>
              <a:rPr lang="nl-NL" dirty="0" smtClean="0"/>
              <a:t>vaak </a:t>
            </a:r>
            <a:r>
              <a:rPr lang="nl-NL" dirty="0" smtClean="0"/>
              <a:t>in combinatie </a:t>
            </a:r>
            <a:r>
              <a:rPr lang="nl-NL" dirty="0"/>
              <a:t>met standaard </a:t>
            </a:r>
            <a:r>
              <a:rPr lang="nl-NL" dirty="0" smtClean="0"/>
              <a:t>2SD-controleregels </a:t>
            </a:r>
          </a:p>
          <a:p>
            <a:pPr marL="0" indent="0">
              <a:buNone/>
            </a:pPr>
            <a:endParaRPr lang="nl-NL" dirty="0"/>
          </a:p>
          <a:p>
            <a:pPr marL="0" indent="0">
              <a:buNone/>
            </a:pPr>
            <a:r>
              <a:rPr lang="nl-NL" dirty="0" smtClean="0"/>
              <a:t>controlegrenzen </a:t>
            </a:r>
            <a:r>
              <a:rPr lang="nl-NL" dirty="0"/>
              <a:t>hebben </a:t>
            </a:r>
            <a:r>
              <a:rPr lang="nl-NL" dirty="0" smtClean="0"/>
              <a:t>geen </a:t>
            </a:r>
            <a:r>
              <a:rPr lang="nl-NL" dirty="0"/>
              <a:t>directe relatie meer met de analytische </a:t>
            </a:r>
            <a:r>
              <a:rPr lang="nl-NL" dirty="0" smtClean="0"/>
              <a:t>spreiding</a:t>
            </a:r>
          </a:p>
          <a:p>
            <a:pPr marL="0" indent="0">
              <a:buNone/>
            </a:pPr>
            <a:endParaRPr lang="nl-NL" dirty="0"/>
          </a:p>
          <a:p>
            <a:pPr marL="0" indent="0">
              <a:buNone/>
            </a:pPr>
            <a:r>
              <a:rPr lang="nl-NL" dirty="0" smtClean="0"/>
              <a:t>Overwegingen </a:t>
            </a:r>
            <a:r>
              <a:rPr lang="nl-NL" dirty="0" smtClean="0"/>
              <a:t>voor </a:t>
            </a:r>
            <a:r>
              <a:rPr lang="nl-NL" dirty="0" smtClean="0"/>
              <a:t>deze keuze: </a:t>
            </a:r>
          </a:p>
          <a:p>
            <a:r>
              <a:rPr lang="nl-NL" dirty="0" err="1" smtClean="0"/>
              <a:t>Levey-Jennings</a:t>
            </a:r>
            <a:r>
              <a:rPr lang="nl-NL" dirty="0" smtClean="0"/>
              <a:t> </a:t>
            </a:r>
            <a:r>
              <a:rPr lang="nl-NL" dirty="0"/>
              <a:t>grafieken </a:t>
            </a:r>
            <a:r>
              <a:rPr lang="nl-NL" dirty="0" smtClean="0"/>
              <a:t>(ogenschijnlijk) eenduidig </a:t>
            </a:r>
            <a:r>
              <a:rPr lang="nl-NL" dirty="0"/>
              <a:t>te interpreteren </a:t>
            </a:r>
            <a:endParaRPr lang="nl-NL" dirty="0" smtClean="0"/>
          </a:p>
          <a:p>
            <a:r>
              <a:rPr lang="nl-NL" dirty="0" smtClean="0"/>
              <a:t>gebruik maken van </a:t>
            </a:r>
            <a:r>
              <a:rPr lang="nl-NL" dirty="0" err="1" smtClean="0"/>
              <a:t>standaardset</a:t>
            </a:r>
            <a:r>
              <a:rPr lang="nl-NL" dirty="0" smtClean="0"/>
              <a:t> 2SD-controleregels</a:t>
            </a:r>
          </a:p>
          <a:p>
            <a:r>
              <a:rPr lang="nl-NL" dirty="0" smtClean="0"/>
              <a:t>beperkingen </a:t>
            </a:r>
            <a:r>
              <a:rPr lang="nl-NL" dirty="0"/>
              <a:t>in </a:t>
            </a:r>
            <a:r>
              <a:rPr lang="nl-NL" dirty="0" smtClean="0"/>
              <a:t>QC-systemen</a:t>
            </a:r>
          </a:p>
          <a:p>
            <a:pPr lvl="1"/>
            <a:r>
              <a:rPr lang="nl-NL" dirty="0"/>
              <a:t>informatiesystemen sterk georiënteerd op conventionele Westgard QC-regels</a:t>
            </a:r>
          </a:p>
          <a:p>
            <a:endParaRPr lang="nl-NL" dirty="0" smtClean="0"/>
          </a:p>
          <a:p>
            <a:endParaRPr lang="nl-NL" dirty="0"/>
          </a:p>
          <a:p>
            <a:pPr marL="0" indent="0">
              <a:buNone/>
            </a:pPr>
            <a:r>
              <a:rPr lang="nl-NL" b="1" dirty="0" smtClean="0"/>
              <a:t>Aangezien </a:t>
            </a:r>
            <a:r>
              <a:rPr lang="nl-NL" b="1" dirty="0"/>
              <a:t>de methode </a:t>
            </a:r>
            <a:r>
              <a:rPr lang="nl-NL" b="1" dirty="0" smtClean="0"/>
              <a:t>feitelijk onjuist is(er is immers geen sprake van een standaarddeviatie), </a:t>
            </a:r>
            <a:r>
              <a:rPr lang="nl-NL" b="1" dirty="0"/>
              <a:t>wordt deze door de werkgroep </a:t>
            </a:r>
            <a:r>
              <a:rPr lang="nl-NL" b="1" dirty="0" smtClean="0"/>
              <a:t>ontraden</a:t>
            </a:r>
          </a:p>
          <a:p>
            <a:pPr marL="0" indent="0">
              <a:buNone/>
            </a:pPr>
            <a:r>
              <a:rPr lang="nl-NL" b="1" dirty="0" smtClean="0"/>
              <a:t>Dringend advies: maak bij inrichting SQC gebruik van daadwerkelijk behaalde analytische SD</a:t>
            </a:r>
            <a:endParaRPr lang="nl-NL" b="1"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292050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solidFill>
                  <a:schemeClr val="bg1">
                    <a:lumMod val="65000"/>
                  </a:schemeClr>
                </a:solidFill>
              </a:rPr>
              <a:t>Leidraad</a:t>
            </a:r>
          </a:p>
          <a:p>
            <a:pPr lvl="1"/>
            <a:r>
              <a:rPr lang="nl-NL" dirty="0" smtClean="0">
                <a:solidFill>
                  <a:schemeClr val="bg1">
                    <a:lumMod val="65000"/>
                  </a:schemeClr>
                </a:solidFill>
              </a:rPr>
              <a:t>Belangrijkste onderwerpen</a:t>
            </a:r>
          </a:p>
          <a:p>
            <a:pPr lvl="1"/>
            <a:r>
              <a:rPr lang="nl-NL" dirty="0" smtClean="0">
                <a:solidFill>
                  <a:schemeClr val="bg1">
                    <a:lumMod val="65000"/>
                  </a:schemeClr>
                </a:solidFill>
              </a:rPr>
              <a:t>Stroomschema</a:t>
            </a:r>
          </a:p>
          <a:p>
            <a:pPr lvl="1"/>
            <a:r>
              <a:rPr lang="nl-NL" dirty="0" smtClean="0">
                <a:solidFill>
                  <a:schemeClr val="bg1">
                    <a:lumMod val="65000"/>
                  </a:schemeClr>
                </a:solidFill>
              </a:rPr>
              <a:t>Aanbevelingen</a:t>
            </a:r>
          </a:p>
          <a:p>
            <a:endParaRPr lang="nl-NL" dirty="0" smtClean="0">
              <a:solidFill>
                <a:schemeClr val="bg1">
                  <a:lumMod val="65000"/>
                </a:schemeClr>
              </a:solidFill>
            </a:endParaRPr>
          </a:p>
          <a:p>
            <a:r>
              <a:rPr lang="nl-NL" dirty="0" smtClean="0">
                <a:solidFill>
                  <a:schemeClr val="bg1">
                    <a:lumMod val="65000"/>
                  </a:schemeClr>
                </a:solidFill>
              </a:rPr>
              <a:t>Inleiding QC</a:t>
            </a:r>
          </a:p>
          <a:p>
            <a:r>
              <a:rPr lang="nl-NL" dirty="0" smtClean="0">
                <a:solidFill>
                  <a:schemeClr val="bg1">
                    <a:lumMod val="65000"/>
                  </a:schemeClr>
                </a:solidFill>
              </a:rPr>
              <a:t>Analytische Prestatie Specificatie (APS)</a:t>
            </a:r>
          </a:p>
          <a:p>
            <a:r>
              <a:rPr lang="nl-NL" dirty="0" smtClean="0">
                <a:solidFill>
                  <a:schemeClr val="bg1">
                    <a:lumMod val="65000"/>
                  </a:schemeClr>
                </a:solidFill>
              </a:rPr>
              <a:t>Total Error of Meetonzekerheid</a:t>
            </a:r>
          </a:p>
          <a:p>
            <a:r>
              <a:rPr lang="nl-NL" dirty="0" smtClean="0"/>
              <a:t>Virtuele analyzer</a:t>
            </a:r>
          </a:p>
          <a:p>
            <a:r>
              <a:rPr lang="nl-NL" dirty="0" smtClean="0">
                <a:solidFill>
                  <a:schemeClr val="bg1">
                    <a:lumMod val="65000"/>
                  </a:schemeClr>
                </a:solidFill>
              </a:rPr>
              <a:t>Westgard QC</a:t>
            </a:r>
          </a:p>
          <a:p>
            <a:r>
              <a:rPr lang="nl-NL" dirty="0" smtClean="0">
                <a:solidFill>
                  <a:schemeClr val="bg1">
                    <a:lumMod val="65000"/>
                  </a:schemeClr>
                </a:solidFill>
              </a:rPr>
              <a:t>Six Sigma</a:t>
            </a:r>
          </a:p>
          <a:p>
            <a:r>
              <a:rPr lang="nl-NL" dirty="0" smtClean="0">
                <a:solidFill>
                  <a:schemeClr val="bg1">
                    <a:lumMod val="65000"/>
                  </a:schemeClr>
                </a:solidFill>
              </a:rPr>
              <a:t>PBRTQC (Voortschrijdend gemiddelde)</a:t>
            </a:r>
          </a:p>
          <a:p>
            <a:endParaRPr lang="nl-NL" dirty="0"/>
          </a:p>
        </p:txBody>
      </p:sp>
      <p:pic>
        <p:nvPicPr>
          <p:cNvPr id="4" name="Afbeelding 3"/>
          <p:cNvPicPr>
            <a:picLocks noChangeAspect="1"/>
          </p:cNvPicPr>
          <p:nvPr/>
        </p:nvPicPr>
        <p:blipFill>
          <a:blip r:embed="rId2"/>
          <a:stretch>
            <a:fillRect/>
          </a:stretch>
        </p:blipFill>
        <p:spPr>
          <a:xfrm>
            <a:off x="6987311" y="4241293"/>
            <a:ext cx="4916822" cy="2396951"/>
          </a:xfrm>
          <a:prstGeom prst="rect">
            <a:avLst/>
          </a:prstGeom>
          <a:effectLst>
            <a:softEdge rad="241300"/>
          </a:effectLst>
        </p:spPr>
      </p:pic>
      <p:pic>
        <p:nvPicPr>
          <p:cNvPr id="5" name="Afbeelding 4"/>
          <p:cNvPicPr>
            <a:picLocks noChangeAspect="1"/>
          </p:cNvPicPr>
          <p:nvPr/>
        </p:nvPicPr>
        <p:blipFill>
          <a:blip r:embed="rId3"/>
          <a:stretch>
            <a:fillRect/>
          </a:stretch>
        </p:blipFill>
        <p:spPr>
          <a:xfrm rot="5400000">
            <a:off x="8233479" y="1178054"/>
            <a:ext cx="2431473" cy="3067947"/>
          </a:xfrm>
          <a:prstGeom prst="rect">
            <a:avLst/>
          </a:prstGeom>
        </p:spPr>
      </p:pic>
    </p:spTree>
    <p:extLst>
      <p:ext uri="{BB962C8B-B14F-4D97-AF65-F5344CB8AC3E}">
        <p14:creationId xmlns:p14="http://schemas.microsoft.com/office/powerpoint/2010/main" val="8734679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7.4.1 Individueel versus virtueel analyzer model</a:t>
            </a:r>
          </a:p>
        </p:txBody>
      </p:sp>
      <p:sp>
        <p:nvSpPr>
          <p:cNvPr id="3" name="Tijdelijke aanduiding voor inhoud 2"/>
          <p:cNvSpPr>
            <a:spLocks noGrp="1"/>
          </p:cNvSpPr>
          <p:nvPr>
            <p:ph idx="1"/>
          </p:nvPr>
        </p:nvSpPr>
        <p:spPr>
          <a:xfrm>
            <a:off x="397932" y="1191733"/>
            <a:ext cx="11794067" cy="4479486"/>
          </a:xfrm>
        </p:spPr>
        <p:txBody>
          <a:bodyPr>
            <a:normAutofit/>
          </a:bodyPr>
          <a:lstStyle/>
          <a:p>
            <a:pPr marL="0" indent="0">
              <a:buNone/>
            </a:pPr>
            <a:r>
              <a:rPr lang="nl-NL" dirty="0" smtClean="0"/>
              <a:t>Meer analyzers, keuze:</a:t>
            </a:r>
          </a:p>
          <a:p>
            <a:r>
              <a:rPr lang="nl-NL" dirty="0" smtClean="0"/>
              <a:t>SQC </a:t>
            </a:r>
            <a:r>
              <a:rPr lang="nl-NL" dirty="0"/>
              <a:t>voor iedere analyzer </a:t>
            </a:r>
            <a:r>
              <a:rPr lang="nl-NL" dirty="0" smtClean="0"/>
              <a:t>individueel, </a:t>
            </a:r>
            <a:r>
              <a:rPr lang="nl-NL" dirty="0"/>
              <a:t>met eigen doel en/of </a:t>
            </a:r>
            <a:r>
              <a:rPr lang="nl-NL" dirty="0" smtClean="0"/>
              <a:t>SD-waarden</a:t>
            </a:r>
          </a:p>
          <a:p>
            <a:r>
              <a:rPr lang="nl-NL" dirty="0" smtClean="0"/>
              <a:t>virtuele analyzermodel:</a:t>
            </a:r>
          </a:p>
          <a:p>
            <a:pPr lvl="1"/>
            <a:r>
              <a:rPr lang="nl-NL" dirty="0" smtClean="0"/>
              <a:t>meer </a:t>
            </a:r>
            <a:r>
              <a:rPr lang="nl-NL" dirty="0"/>
              <a:t>dan één analyzer voor dezelfde analyse </a:t>
            </a:r>
            <a:r>
              <a:rPr lang="nl-NL" dirty="0" smtClean="0"/>
              <a:t>(evt. meer locaties)</a:t>
            </a:r>
          </a:p>
          <a:p>
            <a:pPr lvl="1"/>
            <a:r>
              <a:rPr lang="nl-NL" dirty="0" err="1" smtClean="0"/>
              <a:t>patiëntenmonsters</a:t>
            </a:r>
            <a:r>
              <a:rPr lang="nl-NL" dirty="0" smtClean="0"/>
              <a:t> worden aan willekeurige </a:t>
            </a:r>
            <a:r>
              <a:rPr lang="nl-NL" dirty="0"/>
              <a:t>analyzer </a:t>
            </a:r>
            <a:r>
              <a:rPr lang="nl-NL" dirty="0" smtClean="0"/>
              <a:t>aangeboden </a:t>
            </a:r>
          </a:p>
          <a:p>
            <a:pPr lvl="1"/>
            <a:r>
              <a:rPr lang="nl-NL" dirty="0" smtClean="0"/>
              <a:t>resultaten worden onder </a:t>
            </a:r>
            <a:r>
              <a:rPr lang="nl-NL" dirty="0"/>
              <a:t>dezelfde rapportregel </a:t>
            </a:r>
            <a:r>
              <a:rPr lang="nl-NL" dirty="0" smtClean="0"/>
              <a:t>gerapporteerd</a:t>
            </a:r>
          </a:p>
          <a:p>
            <a:pPr marL="0" indent="0">
              <a:buNone/>
            </a:pPr>
            <a:endParaRPr lang="nl-NL" dirty="0"/>
          </a:p>
          <a:p>
            <a:endParaRPr lang="nl-NL" dirty="0"/>
          </a:p>
        </p:txBody>
      </p:sp>
      <p:graphicFrame>
        <p:nvGraphicFramePr>
          <p:cNvPr id="6" name="Grafiek 5"/>
          <p:cNvGraphicFramePr/>
          <p:nvPr>
            <p:extLst/>
          </p:nvPr>
        </p:nvGraphicFramePr>
        <p:xfrm>
          <a:off x="7225102" y="2414107"/>
          <a:ext cx="4966898" cy="32571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vak 6"/>
          <p:cNvSpPr txBox="1"/>
          <p:nvPr/>
        </p:nvSpPr>
        <p:spPr>
          <a:xfrm>
            <a:off x="6442364" y="5795240"/>
            <a:ext cx="5590309" cy="954107"/>
          </a:xfrm>
          <a:prstGeom prst="rect">
            <a:avLst/>
          </a:prstGeom>
          <a:noFill/>
          <a:ln>
            <a:solidFill>
              <a:schemeClr val="bg1">
                <a:lumMod val="65000"/>
              </a:schemeClr>
            </a:solidFill>
          </a:ln>
        </p:spPr>
        <p:txBody>
          <a:bodyPr wrap="square" rtlCol="0">
            <a:spAutoFit/>
          </a:bodyPr>
          <a:lstStyle/>
          <a:p>
            <a:r>
              <a:rPr lang="nl-NL" sz="1400" dirty="0">
                <a:solidFill>
                  <a:schemeClr val="bg1">
                    <a:lumMod val="65000"/>
                  </a:schemeClr>
                </a:solidFill>
              </a:rPr>
              <a:t>van Rossum HH, van Schrojenstein Lantman M, </a:t>
            </a:r>
            <a:r>
              <a:rPr lang="nl-NL" sz="1400" dirty="0" err="1">
                <a:solidFill>
                  <a:schemeClr val="bg1">
                    <a:lumMod val="65000"/>
                  </a:schemeClr>
                </a:solidFill>
              </a:rPr>
              <a:t>Severens</a:t>
            </a:r>
            <a:r>
              <a:rPr lang="nl-NL" sz="1400" dirty="0">
                <a:solidFill>
                  <a:schemeClr val="bg1">
                    <a:lumMod val="65000"/>
                  </a:schemeClr>
                </a:solidFill>
              </a:rPr>
              <a:t> M, Vermeer HJ, Verboeket-van de Venne WPHG, Oosterhuis W, de Jonge N. </a:t>
            </a:r>
            <a:r>
              <a:rPr lang="nl-NL" sz="1400" dirty="0" err="1">
                <a:solidFill>
                  <a:schemeClr val="bg1">
                    <a:lumMod val="65000"/>
                  </a:schemeClr>
                </a:solidFill>
              </a:rPr>
              <a:t>Quality</a:t>
            </a:r>
            <a:r>
              <a:rPr lang="nl-NL" sz="1400" dirty="0">
                <a:solidFill>
                  <a:schemeClr val="bg1">
                    <a:lumMod val="65000"/>
                  </a:schemeClr>
                </a:solidFill>
              </a:rPr>
              <a:t> control in </a:t>
            </a:r>
            <a:r>
              <a:rPr lang="nl-NL" sz="1400" dirty="0" err="1">
                <a:solidFill>
                  <a:schemeClr val="bg1">
                    <a:lumMod val="65000"/>
                  </a:schemeClr>
                </a:solidFill>
              </a:rPr>
              <a:t>the</a:t>
            </a:r>
            <a:r>
              <a:rPr lang="nl-NL" sz="1400" dirty="0">
                <a:solidFill>
                  <a:schemeClr val="bg1">
                    <a:lumMod val="65000"/>
                  </a:schemeClr>
                </a:solidFill>
              </a:rPr>
              <a:t> Netherlands; </a:t>
            </a:r>
            <a:r>
              <a:rPr lang="nl-NL" sz="1400" dirty="0" err="1">
                <a:solidFill>
                  <a:schemeClr val="bg1">
                    <a:lumMod val="65000"/>
                  </a:schemeClr>
                </a:solidFill>
              </a:rPr>
              <a:t>todays</a:t>
            </a:r>
            <a:r>
              <a:rPr lang="nl-NL" sz="1400" dirty="0">
                <a:solidFill>
                  <a:schemeClr val="bg1">
                    <a:lumMod val="65000"/>
                  </a:schemeClr>
                </a:solidFill>
              </a:rPr>
              <a:t> </a:t>
            </a:r>
            <a:r>
              <a:rPr lang="nl-NL" sz="1400" dirty="0" err="1">
                <a:solidFill>
                  <a:schemeClr val="bg1">
                    <a:lumMod val="65000"/>
                  </a:schemeClr>
                </a:solidFill>
              </a:rPr>
              <a:t>practices</a:t>
            </a:r>
            <a:r>
              <a:rPr lang="nl-NL" sz="1400" dirty="0">
                <a:solidFill>
                  <a:schemeClr val="bg1">
                    <a:lumMod val="65000"/>
                  </a:schemeClr>
                </a:solidFill>
              </a:rPr>
              <a:t> </a:t>
            </a:r>
            <a:r>
              <a:rPr lang="nl-NL" sz="1400" dirty="0" err="1">
                <a:solidFill>
                  <a:schemeClr val="bg1">
                    <a:lumMod val="65000"/>
                  </a:schemeClr>
                </a:solidFill>
              </a:rPr>
              <a:t>and</a:t>
            </a:r>
            <a:r>
              <a:rPr lang="nl-NL" sz="1400" dirty="0">
                <a:solidFill>
                  <a:schemeClr val="bg1">
                    <a:lumMod val="65000"/>
                  </a:schemeClr>
                </a:solidFill>
              </a:rPr>
              <a:t> </a:t>
            </a:r>
            <a:r>
              <a:rPr lang="nl-NL" sz="1400" dirty="0" err="1">
                <a:solidFill>
                  <a:schemeClr val="bg1">
                    <a:lumMod val="65000"/>
                  </a:schemeClr>
                </a:solidFill>
              </a:rPr>
              <a:t>starting</a:t>
            </a:r>
            <a:r>
              <a:rPr lang="nl-NL" sz="1400" dirty="0">
                <a:solidFill>
                  <a:schemeClr val="bg1">
                    <a:lumMod val="65000"/>
                  </a:schemeClr>
                </a:solidFill>
              </a:rPr>
              <a:t> points </a:t>
            </a:r>
            <a:r>
              <a:rPr lang="nl-NL" sz="1400" dirty="0" err="1">
                <a:solidFill>
                  <a:schemeClr val="bg1">
                    <a:lumMod val="65000"/>
                  </a:schemeClr>
                </a:solidFill>
              </a:rPr>
              <a:t>for</a:t>
            </a:r>
            <a:r>
              <a:rPr lang="nl-NL" sz="1400" dirty="0">
                <a:solidFill>
                  <a:schemeClr val="bg1">
                    <a:lumMod val="65000"/>
                  </a:schemeClr>
                </a:solidFill>
              </a:rPr>
              <a:t> </a:t>
            </a:r>
            <a:r>
              <a:rPr lang="nl-NL" sz="1400" dirty="0" err="1">
                <a:solidFill>
                  <a:schemeClr val="bg1">
                    <a:lumMod val="65000"/>
                  </a:schemeClr>
                </a:solidFill>
              </a:rPr>
              <a:t>guidance</a:t>
            </a:r>
            <a:r>
              <a:rPr lang="nl-NL" sz="1400" dirty="0">
                <a:solidFill>
                  <a:schemeClr val="bg1">
                    <a:lumMod val="65000"/>
                  </a:schemeClr>
                </a:solidFill>
              </a:rPr>
              <a:t> </a:t>
            </a:r>
            <a:r>
              <a:rPr lang="nl-NL" sz="1400" dirty="0" err="1">
                <a:solidFill>
                  <a:schemeClr val="bg1">
                    <a:lumMod val="65000"/>
                  </a:schemeClr>
                </a:solidFill>
              </a:rPr>
              <a:t>and</a:t>
            </a:r>
            <a:r>
              <a:rPr lang="nl-NL" sz="1400" dirty="0">
                <a:solidFill>
                  <a:schemeClr val="bg1">
                    <a:lumMod val="65000"/>
                  </a:schemeClr>
                </a:solidFill>
              </a:rPr>
              <a:t> </a:t>
            </a:r>
            <a:r>
              <a:rPr lang="nl-NL" sz="1400" dirty="0" err="1">
                <a:solidFill>
                  <a:schemeClr val="bg1">
                    <a:lumMod val="65000"/>
                  </a:schemeClr>
                </a:solidFill>
              </a:rPr>
              <a:t>future</a:t>
            </a:r>
            <a:r>
              <a:rPr lang="nl-NL" sz="1400" dirty="0">
                <a:solidFill>
                  <a:schemeClr val="bg1">
                    <a:lumMod val="65000"/>
                  </a:schemeClr>
                </a:solidFill>
              </a:rPr>
              <a:t> research. </a:t>
            </a:r>
            <a:r>
              <a:rPr lang="nl-NL" sz="1400" dirty="0" err="1">
                <a:solidFill>
                  <a:schemeClr val="bg1">
                    <a:lumMod val="65000"/>
                  </a:schemeClr>
                </a:solidFill>
              </a:rPr>
              <a:t>Clin</a:t>
            </a:r>
            <a:r>
              <a:rPr lang="nl-NL" sz="1400" dirty="0">
                <a:solidFill>
                  <a:schemeClr val="bg1">
                    <a:lumMod val="65000"/>
                  </a:schemeClr>
                </a:solidFill>
              </a:rPr>
              <a:t> </a:t>
            </a:r>
            <a:r>
              <a:rPr lang="nl-NL" sz="1400" dirty="0" err="1">
                <a:solidFill>
                  <a:schemeClr val="bg1">
                    <a:lumMod val="65000"/>
                  </a:schemeClr>
                </a:solidFill>
              </a:rPr>
              <a:t>Chem</a:t>
            </a:r>
            <a:r>
              <a:rPr lang="nl-NL" sz="1400" dirty="0">
                <a:solidFill>
                  <a:schemeClr val="bg1">
                    <a:lumMod val="65000"/>
                  </a:schemeClr>
                </a:solidFill>
              </a:rPr>
              <a:t> Lab </a:t>
            </a:r>
            <a:r>
              <a:rPr lang="nl-NL" sz="1400" dirty="0" err="1">
                <a:solidFill>
                  <a:schemeClr val="bg1">
                    <a:lumMod val="65000"/>
                  </a:schemeClr>
                </a:solidFill>
              </a:rPr>
              <a:t>Med</a:t>
            </a:r>
            <a:r>
              <a:rPr lang="nl-NL" sz="1400" dirty="0">
                <a:solidFill>
                  <a:schemeClr val="bg1">
                    <a:lumMod val="65000"/>
                  </a:schemeClr>
                </a:solidFill>
              </a:rPr>
              <a:t> 2024; 62: 2177-2184.</a:t>
            </a:r>
          </a:p>
        </p:txBody>
      </p:sp>
    </p:spTree>
    <p:extLst>
      <p:ext uri="{BB962C8B-B14F-4D97-AF65-F5344CB8AC3E}">
        <p14:creationId xmlns:p14="http://schemas.microsoft.com/office/powerpoint/2010/main" val="5357146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7.4.1 Individueel versus virtueel analyzer model</a:t>
            </a:r>
          </a:p>
        </p:txBody>
      </p:sp>
      <p:sp>
        <p:nvSpPr>
          <p:cNvPr id="3" name="Tijdelijke aanduiding voor inhoud 2"/>
          <p:cNvSpPr>
            <a:spLocks noGrp="1"/>
          </p:cNvSpPr>
          <p:nvPr>
            <p:ph idx="1"/>
          </p:nvPr>
        </p:nvSpPr>
        <p:spPr>
          <a:xfrm>
            <a:off x="397932" y="1191733"/>
            <a:ext cx="10512523" cy="4603507"/>
          </a:xfrm>
          <a:solidFill>
            <a:schemeClr val="accent1">
              <a:lumMod val="20000"/>
              <a:lumOff val="80000"/>
            </a:schemeClr>
          </a:solidFill>
        </p:spPr>
        <p:txBody>
          <a:bodyPr>
            <a:normAutofit/>
          </a:bodyPr>
          <a:lstStyle/>
          <a:p>
            <a:pPr marL="0" indent="0">
              <a:buNone/>
            </a:pPr>
            <a:r>
              <a:rPr lang="nl-NL" dirty="0" smtClean="0"/>
              <a:t>kwaliteitseisen </a:t>
            </a:r>
            <a:r>
              <a:rPr lang="nl-NL" dirty="0"/>
              <a:t>betreffen </a:t>
            </a:r>
            <a:r>
              <a:rPr lang="nl-NL" dirty="0" smtClean="0"/>
              <a:t>virtuele analyzer </a:t>
            </a:r>
          </a:p>
          <a:p>
            <a:r>
              <a:rPr lang="nl-NL" dirty="0"/>
              <a:t>s</a:t>
            </a:r>
            <a:r>
              <a:rPr lang="nl-NL" dirty="0" smtClean="0"/>
              <a:t>tringentere eisen aan </a:t>
            </a:r>
            <a:r>
              <a:rPr lang="nl-NL" dirty="0"/>
              <a:t>de individuele </a:t>
            </a:r>
            <a:r>
              <a:rPr lang="nl-NL" dirty="0" smtClean="0"/>
              <a:t>analyzers</a:t>
            </a:r>
            <a:endParaRPr lang="nl-NL" dirty="0"/>
          </a:p>
          <a:p>
            <a:pPr lvl="1"/>
            <a:r>
              <a:rPr lang="nl-NL" dirty="0" err="1" smtClean="0"/>
              <a:t>SD’s</a:t>
            </a:r>
            <a:r>
              <a:rPr lang="nl-NL" dirty="0" smtClean="0"/>
              <a:t> berekend voor virtuele </a:t>
            </a:r>
            <a:r>
              <a:rPr lang="nl-NL" dirty="0"/>
              <a:t>analyzermodel zijn hoger dan </a:t>
            </a:r>
            <a:r>
              <a:rPr lang="nl-NL" dirty="0" err="1"/>
              <a:t>SD’s</a:t>
            </a:r>
            <a:r>
              <a:rPr lang="nl-NL" dirty="0"/>
              <a:t> van één </a:t>
            </a:r>
            <a:r>
              <a:rPr lang="nl-NL" dirty="0" smtClean="0"/>
              <a:t>analyzer</a:t>
            </a:r>
          </a:p>
          <a:p>
            <a:pPr lvl="1"/>
            <a:r>
              <a:rPr lang="nl-NL" dirty="0" smtClean="0"/>
              <a:t>sigmascore </a:t>
            </a:r>
            <a:r>
              <a:rPr lang="nl-NL" dirty="0" smtClean="0"/>
              <a:t>navenant lager, </a:t>
            </a:r>
            <a:r>
              <a:rPr lang="nl-NL" dirty="0"/>
              <a:t>waardoor </a:t>
            </a:r>
            <a:r>
              <a:rPr lang="nl-NL" dirty="0" smtClean="0"/>
              <a:t>strengere </a:t>
            </a:r>
            <a:r>
              <a:rPr lang="nl-NL" dirty="0"/>
              <a:t>bewaking </a:t>
            </a:r>
            <a:r>
              <a:rPr lang="nl-NL" dirty="0" smtClean="0"/>
              <a:t>nodig </a:t>
            </a:r>
          </a:p>
          <a:p>
            <a:endParaRPr lang="nl-NL" dirty="0" smtClean="0"/>
          </a:p>
          <a:p>
            <a:r>
              <a:rPr lang="nl-NL" dirty="0" smtClean="0"/>
              <a:t>prestatie-eisen één </a:t>
            </a:r>
            <a:r>
              <a:rPr lang="nl-NL" dirty="0"/>
              <a:t>analyzer </a:t>
            </a:r>
            <a:r>
              <a:rPr lang="nl-NL" dirty="0" smtClean="0"/>
              <a:t>niet </a:t>
            </a:r>
            <a:r>
              <a:rPr lang="nl-NL" dirty="0"/>
              <a:t>zonder meer toepasbaar </a:t>
            </a:r>
            <a:r>
              <a:rPr lang="nl-NL" dirty="0" smtClean="0"/>
              <a:t>voor virtuele analyzer</a:t>
            </a:r>
          </a:p>
          <a:p>
            <a:endParaRPr lang="nl-NL" dirty="0" smtClean="0"/>
          </a:p>
          <a:p>
            <a:r>
              <a:rPr lang="nl-NL" dirty="0" smtClean="0"/>
              <a:t>analyzers </a:t>
            </a:r>
            <a:r>
              <a:rPr lang="nl-NL" dirty="0"/>
              <a:t>worden individueel gecontroleerd op afwijkingen </a:t>
            </a:r>
            <a:endParaRPr lang="nl-NL" dirty="0" smtClean="0"/>
          </a:p>
          <a:p>
            <a:r>
              <a:rPr lang="nl-NL" dirty="0" smtClean="0"/>
              <a:t>bijdragen </a:t>
            </a:r>
            <a:r>
              <a:rPr lang="nl-NL" dirty="0"/>
              <a:t>van </a:t>
            </a:r>
            <a:r>
              <a:rPr lang="nl-NL" dirty="0" smtClean="0"/>
              <a:t>meetunit </a:t>
            </a:r>
            <a:r>
              <a:rPr lang="nl-NL" dirty="0"/>
              <a:t>aan </a:t>
            </a:r>
            <a:r>
              <a:rPr lang="nl-NL" dirty="0" smtClean="0"/>
              <a:t>totale </a:t>
            </a:r>
            <a:r>
              <a:rPr lang="nl-NL" dirty="0"/>
              <a:t>SD dient bekend te </a:t>
            </a:r>
            <a:r>
              <a:rPr lang="nl-NL" dirty="0" smtClean="0"/>
              <a:t>zijn</a:t>
            </a:r>
          </a:p>
          <a:p>
            <a:r>
              <a:rPr lang="nl-NL" dirty="0" smtClean="0"/>
              <a:t>correcties bias </a:t>
            </a:r>
            <a:r>
              <a:rPr lang="nl-NL" dirty="0"/>
              <a:t>bij </a:t>
            </a:r>
            <a:r>
              <a:rPr lang="nl-NL" dirty="0" smtClean="0"/>
              <a:t>afwijkende meetunit!</a:t>
            </a:r>
            <a:endParaRPr lang="nl-NL" dirty="0"/>
          </a:p>
          <a:p>
            <a:endParaRPr lang="nl-NL" dirty="0"/>
          </a:p>
        </p:txBody>
      </p:sp>
      <p:sp>
        <p:nvSpPr>
          <p:cNvPr id="7" name="Tekstvak 6"/>
          <p:cNvSpPr txBox="1"/>
          <p:nvPr/>
        </p:nvSpPr>
        <p:spPr>
          <a:xfrm>
            <a:off x="6442364" y="5901006"/>
            <a:ext cx="5590309" cy="954107"/>
          </a:xfrm>
          <a:prstGeom prst="rect">
            <a:avLst/>
          </a:prstGeom>
          <a:noFill/>
          <a:ln>
            <a:solidFill>
              <a:schemeClr val="bg1">
                <a:lumMod val="65000"/>
              </a:schemeClr>
            </a:solidFill>
          </a:ln>
        </p:spPr>
        <p:txBody>
          <a:bodyPr wrap="square" rtlCol="0">
            <a:spAutoFit/>
          </a:bodyPr>
          <a:lstStyle/>
          <a:p>
            <a:r>
              <a:rPr lang="nl-NL" sz="1400" dirty="0">
                <a:solidFill>
                  <a:schemeClr val="bg1">
                    <a:lumMod val="65000"/>
                  </a:schemeClr>
                </a:solidFill>
              </a:rPr>
              <a:t>van Rossum HH, van Schrojenstein Lantman M, </a:t>
            </a:r>
            <a:r>
              <a:rPr lang="nl-NL" sz="1400" dirty="0" err="1">
                <a:solidFill>
                  <a:schemeClr val="bg1">
                    <a:lumMod val="65000"/>
                  </a:schemeClr>
                </a:solidFill>
              </a:rPr>
              <a:t>Severens</a:t>
            </a:r>
            <a:r>
              <a:rPr lang="nl-NL" sz="1400" dirty="0">
                <a:solidFill>
                  <a:schemeClr val="bg1">
                    <a:lumMod val="65000"/>
                  </a:schemeClr>
                </a:solidFill>
              </a:rPr>
              <a:t> M, Vermeer HJ, Verboeket-van de Venne WPHG, Oosterhuis W, de Jonge N. </a:t>
            </a:r>
            <a:r>
              <a:rPr lang="nl-NL" sz="1400" dirty="0" err="1">
                <a:solidFill>
                  <a:schemeClr val="bg1">
                    <a:lumMod val="65000"/>
                  </a:schemeClr>
                </a:solidFill>
              </a:rPr>
              <a:t>Quality</a:t>
            </a:r>
            <a:r>
              <a:rPr lang="nl-NL" sz="1400" dirty="0">
                <a:solidFill>
                  <a:schemeClr val="bg1">
                    <a:lumMod val="65000"/>
                  </a:schemeClr>
                </a:solidFill>
              </a:rPr>
              <a:t> control in </a:t>
            </a:r>
            <a:r>
              <a:rPr lang="nl-NL" sz="1400" dirty="0" err="1">
                <a:solidFill>
                  <a:schemeClr val="bg1">
                    <a:lumMod val="65000"/>
                  </a:schemeClr>
                </a:solidFill>
              </a:rPr>
              <a:t>the</a:t>
            </a:r>
            <a:r>
              <a:rPr lang="nl-NL" sz="1400" dirty="0">
                <a:solidFill>
                  <a:schemeClr val="bg1">
                    <a:lumMod val="65000"/>
                  </a:schemeClr>
                </a:solidFill>
              </a:rPr>
              <a:t> Netherlands; </a:t>
            </a:r>
            <a:r>
              <a:rPr lang="nl-NL" sz="1400" dirty="0" err="1">
                <a:solidFill>
                  <a:schemeClr val="bg1">
                    <a:lumMod val="65000"/>
                  </a:schemeClr>
                </a:solidFill>
              </a:rPr>
              <a:t>todays</a:t>
            </a:r>
            <a:r>
              <a:rPr lang="nl-NL" sz="1400" dirty="0">
                <a:solidFill>
                  <a:schemeClr val="bg1">
                    <a:lumMod val="65000"/>
                  </a:schemeClr>
                </a:solidFill>
              </a:rPr>
              <a:t> </a:t>
            </a:r>
            <a:r>
              <a:rPr lang="nl-NL" sz="1400" dirty="0" err="1">
                <a:solidFill>
                  <a:schemeClr val="bg1">
                    <a:lumMod val="65000"/>
                  </a:schemeClr>
                </a:solidFill>
              </a:rPr>
              <a:t>practices</a:t>
            </a:r>
            <a:r>
              <a:rPr lang="nl-NL" sz="1400" dirty="0">
                <a:solidFill>
                  <a:schemeClr val="bg1">
                    <a:lumMod val="65000"/>
                  </a:schemeClr>
                </a:solidFill>
              </a:rPr>
              <a:t> </a:t>
            </a:r>
            <a:r>
              <a:rPr lang="nl-NL" sz="1400" dirty="0" err="1">
                <a:solidFill>
                  <a:schemeClr val="bg1">
                    <a:lumMod val="65000"/>
                  </a:schemeClr>
                </a:solidFill>
              </a:rPr>
              <a:t>and</a:t>
            </a:r>
            <a:r>
              <a:rPr lang="nl-NL" sz="1400" dirty="0">
                <a:solidFill>
                  <a:schemeClr val="bg1">
                    <a:lumMod val="65000"/>
                  </a:schemeClr>
                </a:solidFill>
              </a:rPr>
              <a:t> </a:t>
            </a:r>
            <a:r>
              <a:rPr lang="nl-NL" sz="1400" dirty="0" err="1">
                <a:solidFill>
                  <a:schemeClr val="bg1">
                    <a:lumMod val="65000"/>
                  </a:schemeClr>
                </a:solidFill>
              </a:rPr>
              <a:t>starting</a:t>
            </a:r>
            <a:r>
              <a:rPr lang="nl-NL" sz="1400" dirty="0">
                <a:solidFill>
                  <a:schemeClr val="bg1">
                    <a:lumMod val="65000"/>
                  </a:schemeClr>
                </a:solidFill>
              </a:rPr>
              <a:t> points </a:t>
            </a:r>
            <a:r>
              <a:rPr lang="nl-NL" sz="1400" dirty="0" err="1">
                <a:solidFill>
                  <a:schemeClr val="bg1">
                    <a:lumMod val="65000"/>
                  </a:schemeClr>
                </a:solidFill>
              </a:rPr>
              <a:t>for</a:t>
            </a:r>
            <a:r>
              <a:rPr lang="nl-NL" sz="1400" dirty="0">
                <a:solidFill>
                  <a:schemeClr val="bg1">
                    <a:lumMod val="65000"/>
                  </a:schemeClr>
                </a:solidFill>
              </a:rPr>
              <a:t> </a:t>
            </a:r>
            <a:r>
              <a:rPr lang="nl-NL" sz="1400" dirty="0" err="1">
                <a:solidFill>
                  <a:schemeClr val="bg1">
                    <a:lumMod val="65000"/>
                  </a:schemeClr>
                </a:solidFill>
              </a:rPr>
              <a:t>guidance</a:t>
            </a:r>
            <a:r>
              <a:rPr lang="nl-NL" sz="1400" dirty="0">
                <a:solidFill>
                  <a:schemeClr val="bg1">
                    <a:lumMod val="65000"/>
                  </a:schemeClr>
                </a:solidFill>
              </a:rPr>
              <a:t> </a:t>
            </a:r>
            <a:r>
              <a:rPr lang="nl-NL" sz="1400" dirty="0" err="1">
                <a:solidFill>
                  <a:schemeClr val="bg1">
                    <a:lumMod val="65000"/>
                  </a:schemeClr>
                </a:solidFill>
              </a:rPr>
              <a:t>and</a:t>
            </a:r>
            <a:r>
              <a:rPr lang="nl-NL" sz="1400" dirty="0">
                <a:solidFill>
                  <a:schemeClr val="bg1">
                    <a:lumMod val="65000"/>
                  </a:schemeClr>
                </a:solidFill>
              </a:rPr>
              <a:t> </a:t>
            </a:r>
            <a:r>
              <a:rPr lang="nl-NL" sz="1400" dirty="0" err="1">
                <a:solidFill>
                  <a:schemeClr val="bg1">
                    <a:lumMod val="65000"/>
                  </a:schemeClr>
                </a:solidFill>
              </a:rPr>
              <a:t>future</a:t>
            </a:r>
            <a:r>
              <a:rPr lang="nl-NL" sz="1400" dirty="0">
                <a:solidFill>
                  <a:schemeClr val="bg1">
                    <a:lumMod val="65000"/>
                  </a:schemeClr>
                </a:solidFill>
              </a:rPr>
              <a:t> research. </a:t>
            </a:r>
            <a:r>
              <a:rPr lang="nl-NL" sz="1400" dirty="0" err="1">
                <a:solidFill>
                  <a:schemeClr val="bg1">
                    <a:lumMod val="65000"/>
                  </a:schemeClr>
                </a:solidFill>
              </a:rPr>
              <a:t>Clin</a:t>
            </a:r>
            <a:r>
              <a:rPr lang="nl-NL" sz="1400" dirty="0">
                <a:solidFill>
                  <a:schemeClr val="bg1">
                    <a:lumMod val="65000"/>
                  </a:schemeClr>
                </a:solidFill>
              </a:rPr>
              <a:t> </a:t>
            </a:r>
            <a:r>
              <a:rPr lang="nl-NL" sz="1400" dirty="0" err="1">
                <a:solidFill>
                  <a:schemeClr val="bg1">
                    <a:lumMod val="65000"/>
                  </a:schemeClr>
                </a:solidFill>
              </a:rPr>
              <a:t>Chem</a:t>
            </a:r>
            <a:r>
              <a:rPr lang="nl-NL" sz="1400" dirty="0">
                <a:solidFill>
                  <a:schemeClr val="bg1">
                    <a:lumMod val="65000"/>
                  </a:schemeClr>
                </a:solidFill>
              </a:rPr>
              <a:t> Lab </a:t>
            </a:r>
            <a:r>
              <a:rPr lang="nl-NL" sz="1400" dirty="0" err="1">
                <a:solidFill>
                  <a:schemeClr val="bg1">
                    <a:lumMod val="65000"/>
                  </a:schemeClr>
                </a:solidFill>
              </a:rPr>
              <a:t>Med</a:t>
            </a:r>
            <a:r>
              <a:rPr lang="nl-NL" sz="1400" dirty="0">
                <a:solidFill>
                  <a:schemeClr val="bg1">
                    <a:lumMod val="65000"/>
                  </a:schemeClr>
                </a:solidFill>
              </a:rPr>
              <a:t> 2024; 62: 2177-2184.</a:t>
            </a:r>
          </a:p>
        </p:txBody>
      </p:sp>
    </p:spTree>
    <p:extLst>
      <p:ext uri="{BB962C8B-B14F-4D97-AF65-F5344CB8AC3E}">
        <p14:creationId xmlns:p14="http://schemas.microsoft.com/office/powerpoint/2010/main" val="29140692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7932" y="229659"/>
            <a:ext cx="11794067" cy="714032"/>
          </a:xfrm>
        </p:spPr>
        <p:txBody>
          <a:bodyPr>
            <a:normAutofit/>
          </a:bodyPr>
          <a:lstStyle/>
          <a:p>
            <a:r>
              <a:rPr lang="nl-NL" sz="2600" dirty="0"/>
              <a:t>8.11 Borgen vergelijkbaarheid analyzersystemen (binnen laboratoriumorganisatie)</a:t>
            </a:r>
          </a:p>
        </p:txBody>
      </p:sp>
      <p:sp>
        <p:nvSpPr>
          <p:cNvPr id="3" name="Tijdelijke aanduiding voor inhoud 2"/>
          <p:cNvSpPr>
            <a:spLocks noGrp="1"/>
          </p:cNvSpPr>
          <p:nvPr>
            <p:ph idx="1"/>
          </p:nvPr>
        </p:nvSpPr>
        <p:spPr>
          <a:xfrm>
            <a:off x="397933" y="1191733"/>
            <a:ext cx="11506200" cy="5468374"/>
          </a:xfrm>
          <a:solidFill>
            <a:schemeClr val="accent1">
              <a:lumMod val="20000"/>
              <a:lumOff val="80000"/>
            </a:schemeClr>
          </a:solidFill>
        </p:spPr>
        <p:txBody>
          <a:bodyPr>
            <a:normAutofit fontScale="92500" lnSpcReduction="20000"/>
          </a:bodyPr>
          <a:lstStyle/>
          <a:p>
            <a:pPr marL="0" indent="0">
              <a:buNone/>
            </a:pPr>
            <a:r>
              <a:rPr lang="nl-NL" dirty="0" smtClean="0"/>
              <a:t>voorwaarden inrichting virtuele analyzer concept</a:t>
            </a:r>
          </a:p>
          <a:p>
            <a:r>
              <a:rPr lang="nl-NL" dirty="0" smtClean="0"/>
              <a:t>bij verificatie </a:t>
            </a:r>
            <a:r>
              <a:rPr lang="nl-NL" dirty="0"/>
              <a:t>van </a:t>
            </a:r>
            <a:r>
              <a:rPr lang="nl-NL" dirty="0" smtClean="0"/>
              <a:t>individuele </a:t>
            </a:r>
            <a:r>
              <a:rPr lang="nl-NL" dirty="0"/>
              <a:t>analyzers onderlinge bias zoveel mogelijk </a:t>
            </a:r>
            <a:r>
              <a:rPr lang="nl-NL" dirty="0" smtClean="0"/>
              <a:t>reduceren </a:t>
            </a:r>
            <a:endParaRPr lang="nl-NL" dirty="0" smtClean="0"/>
          </a:p>
          <a:p>
            <a:r>
              <a:rPr lang="nl-NL" dirty="0" smtClean="0"/>
              <a:t>toch </a:t>
            </a:r>
            <a:r>
              <a:rPr lang="nl-NL" dirty="0"/>
              <a:t>een </a:t>
            </a:r>
            <a:r>
              <a:rPr lang="nl-NL" dirty="0" smtClean="0"/>
              <a:t>bias? bias moet kleiner zijn dan </a:t>
            </a:r>
            <a:r>
              <a:rPr lang="nl-NL" dirty="0"/>
              <a:t>de </a:t>
            </a:r>
            <a:r>
              <a:rPr lang="nl-NL" dirty="0" smtClean="0"/>
              <a:t>toegestane </a:t>
            </a:r>
            <a:r>
              <a:rPr lang="nl-NL" dirty="0" smtClean="0"/>
              <a:t>bias</a:t>
            </a:r>
          </a:p>
          <a:p>
            <a:endParaRPr lang="nl-NL" dirty="0" smtClean="0"/>
          </a:p>
          <a:p>
            <a:r>
              <a:rPr lang="nl-NL" dirty="0" smtClean="0"/>
              <a:t>imprecisie </a:t>
            </a:r>
            <a:r>
              <a:rPr lang="nl-NL" dirty="0"/>
              <a:t>dient kleiner te zijn dan toegestane </a:t>
            </a:r>
            <a:r>
              <a:rPr lang="nl-NL" dirty="0" smtClean="0"/>
              <a:t>imprecisie</a:t>
            </a:r>
          </a:p>
          <a:p>
            <a:r>
              <a:rPr lang="nl-NL" dirty="0" smtClean="0"/>
              <a:t>toegestane </a:t>
            </a:r>
            <a:r>
              <a:rPr lang="nl-NL" dirty="0"/>
              <a:t>fout (error budget) voor </a:t>
            </a:r>
            <a:r>
              <a:rPr lang="nl-NL" dirty="0" smtClean="0"/>
              <a:t>elke analyzer </a:t>
            </a:r>
            <a:r>
              <a:rPr lang="nl-NL" dirty="0" smtClean="0"/>
              <a:t>&lt; MAU, </a:t>
            </a:r>
            <a:r>
              <a:rPr lang="nl-NL" dirty="0"/>
              <a:t>respectievelijk </a:t>
            </a:r>
            <a:r>
              <a:rPr lang="nl-NL" dirty="0" err="1" smtClean="0"/>
              <a:t>TEa</a:t>
            </a:r>
            <a:r>
              <a:rPr lang="nl-NL" dirty="0" smtClean="0"/>
              <a:t> </a:t>
            </a:r>
            <a:r>
              <a:rPr lang="nl-NL" dirty="0"/>
              <a:t>(Aanbeveling </a:t>
            </a:r>
            <a:r>
              <a:rPr lang="nl-NL" dirty="0" smtClean="0"/>
              <a:t>8) </a:t>
            </a:r>
            <a:endParaRPr lang="nl-NL" dirty="0" smtClean="0"/>
          </a:p>
          <a:p>
            <a:endParaRPr lang="nl-NL" dirty="0" smtClean="0"/>
          </a:p>
          <a:p>
            <a:r>
              <a:rPr lang="nl-NL" dirty="0" smtClean="0"/>
              <a:t>vaststelling doelwaarden door gewogen </a:t>
            </a:r>
            <a:r>
              <a:rPr lang="nl-NL" dirty="0"/>
              <a:t>gemiddelde </a:t>
            </a:r>
            <a:r>
              <a:rPr lang="nl-NL" dirty="0" smtClean="0"/>
              <a:t>alle analyzers</a:t>
            </a:r>
          </a:p>
          <a:p>
            <a:r>
              <a:rPr lang="nl-NL" dirty="0" smtClean="0"/>
              <a:t>overall-SD bepaald </a:t>
            </a:r>
            <a:r>
              <a:rPr lang="nl-NL" dirty="0"/>
              <a:t>door inloop van alle analyzers met </a:t>
            </a:r>
            <a:r>
              <a:rPr lang="nl-NL" dirty="0" smtClean="0"/>
              <a:t>langlopende </a:t>
            </a:r>
            <a:r>
              <a:rPr lang="nl-NL" dirty="0"/>
              <a:t>gepoolde </a:t>
            </a:r>
            <a:r>
              <a:rPr lang="nl-NL" dirty="0" smtClean="0"/>
              <a:t>variatiecoëfficiënt</a:t>
            </a:r>
          </a:p>
          <a:p>
            <a:pPr marL="0" indent="0">
              <a:buNone/>
            </a:pPr>
            <a:r>
              <a:rPr lang="nl-NL" dirty="0" smtClean="0"/>
              <a:t>	NB</a:t>
            </a:r>
            <a:r>
              <a:rPr lang="nl-NL" dirty="0"/>
              <a:t>: totale SD groter, ook al zijn alle analyzers binnen de norm </a:t>
            </a:r>
          </a:p>
          <a:p>
            <a:pPr marL="0" indent="0">
              <a:buNone/>
            </a:pPr>
            <a:r>
              <a:rPr lang="nl-NL" dirty="0" smtClean="0"/>
              <a:t>	altijd </a:t>
            </a:r>
            <a:r>
              <a:rPr lang="nl-NL" dirty="0"/>
              <a:t>bijdrage van tussen-analyzer variatie, die niet met factoren kan worden gecorrigeerd</a:t>
            </a:r>
          </a:p>
          <a:p>
            <a:endParaRPr lang="nl-NL" dirty="0" smtClean="0"/>
          </a:p>
          <a:p>
            <a:r>
              <a:rPr lang="nl-NL" dirty="0" smtClean="0"/>
              <a:t>Selectie Westgardregels </a:t>
            </a:r>
            <a:r>
              <a:rPr lang="nl-NL" dirty="0"/>
              <a:t>per </a:t>
            </a:r>
            <a:r>
              <a:rPr lang="nl-NL" dirty="0" smtClean="0"/>
              <a:t>bepaling </a:t>
            </a:r>
          </a:p>
          <a:p>
            <a:pPr marL="0" indent="0">
              <a:buNone/>
            </a:pPr>
            <a:r>
              <a:rPr lang="nl-NL" dirty="0" smtClean="0"/>
              <a:t>APS </a:t>
            </a:r>
            <a:r>
              <a:rPr lang="nl-NL" dirty="0"/>
              <a:t>is gebaseerd op </a:t>
            </a:r>
            <a:r>
              <a:rPr lang="nl-NL" dirty="0" smtClean="0"/>
              <a:t>1-analyzer </a:t>
            </a:r>
            <a:r>
              <a:rPr lang="nl-NL" dirty="0"/>
              <a:t>situatie, voor een conglomeraat kan die norm lastig </a:t>
            </a:r>
            <a:r>
              <a:rPr lang="nl-NL" dirty="0" smtClean="0"/>
              <a:t>zijn</a:t>
            </a:r>
            <a:endParaRPr lang="nl-NL" dirty="0"/>
          </a:p>
          <a:p>
            <a:endParaRPr lang="nl-NL" dirty="0"/>
          </a:p>
        </p:txBody>
      </p:sp>
    </p:spTree>
    <p:extLst>
      <p:ext uri="{BB962C8B-B14F-4D97-AF65-F5344CB8AC3E}">
        <p14:creationId xmlns:p14="http://schemas.microsoft.com/office/powerpoint/2010/main" val="2477866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2" y="1191733"/>
            <a:ext cx="11506201" cy="4916574"/>
          </a:xfrm>
          <a:solidFill>
            <a:schemeClr val="accent1">
              <a:lumMod val="20000"/>
              <a:lumOff val="80000"/>
            </a:schemeClr>
          </a:solidFill>
        </p:spPr>
        <p:txBody>
          <a:bodyPr/>
          <a:lstStyle/>
          <a:p>
            <a:r>
              <a:rPr lang="nl-NL" dirty="0" smtClean="0"/>
              <a:t>continue </a:t>
            </a:r>
            <a:r>
              <a:rPr lang="nl-NL" dirty="0"/>
              <a:t>geldigheid </a:t>
            </a:r>
            <a:r>
              <a:rPr lang="nl-NL" dirty="0" smtClean="0"/>
              <a:t>doelwaarden IQC-levels </a:t>
            </a:r>
            <a:r>
              <a:rPr lang="nl-NL" dirty="0"/>
              <a:t>en </a:t>
            </a:r>
            <a:r>
              <a:rPr lang="nl-NL" dirty="0" smtClean="0"/>
              <a:t>doelwaarde-</a:t>
            </a:r>
            <a:r>
              <a:rPr lang="nl-NL" dirty="0" err="1" smtClean="0"/>
              <a:t>SD’s</a:t>
            </a:r>
            <a:endParaRPr lang="nl-NL" dirty="0" smtClean="0"/>
          </a:p>
          <a:p>
            <a:r>
              <a:rPr lang="nl-NL" dirty="0" smtClean="0"/>
              <a:t>hoe </a:t>
            </a:r>
            <a:r>
              <a:rPr lang="nl-NL" dirty="0"/>
              <a:t>meer QC-data, des te groter </a:t>
            </a:r>
            <a:r>
              <a:rPr lang="nl-NL" dirty="0" smtClean="0"/>
              <a:t>kans </a:t>
            </a:r>
            <a:r>
              <a:rPr lang="nl-NL" dirty="0"/>
              <a:t>dat </a:t>
            </a:r>
            <a:r>
              <a:rPr lang="nl-NL" dirty="0" smtClean="0"/>
              <a:t>doelwaarde </a:t>
            </a:r>
            <a:r>
              <a:rPr lang="nl-NL" dirty="0"/>
              <a:t>‘juist’ is en </a:t>
            </a:r>
            <a:r>
              <a:rPr lang="nl-NL" dirty="0" smtClean="0"/>
              <a:t>doelvariatie </a:t>
            </a:r>
            <a:r>
              <a:rPr lang="nl-NL" dirty="0" smtClean="0"/>
              <a:t>realistisch</a:t>
            </a:r>
            <a:endParaRPr lang="nl-NL" dirty="0" smtClean="0"/>
          </a:p>
          <a:p>
            <a:r>
              <a:rPr lang="nl-NL" dirty="0" smtClean="0"/>
              <a:t>periodieke </a:t>
            </a:r>
            <a:r>
              <a:rPr lang="nl-NL" dirty="0"/>
              <a:t>herziening van </a:t>
            </a:r>
            <a:r>
              <a:rPr lang="nl-NL" dirty="0" smtClean="0"/>
              <a:t>doelwaarden </a:t>
            </a:r>
          </a:p>
          <a:p>
            <a:r>
              <a:rPr lang="nl-NL" dirty="0" smtClean="0"/>
              <a:t>actualisatie Westgardregels </a:t>
            </a:r>
            <a:r>
              <a:rPr lang="nl-NL" dirty="0"/>
              <a:t>op basis van de opnieuw berekende Sigma </a:t>
            </a:r>
            <a:r>
              <a:rPr lang="nl-NL" dirty="0" smtClean="0"/>
              <a:t>score</a:t>
            </a:r>
          </a:p>
          <a:p>
            <a:pPr marL="0" indent="0">
              <a:buNone/>
            </a:pPr>
            <a:endParaRPr lang="nl-NL" dirty="0" smtClean="0"/>
          </a:p>
          <a:p>
            <a:pPr marL="0" indent="0">
              <a:buNone/>
            </a:pPr>
            <a:r>
              <a:rPr lang="nl-NL" dirty="0" smtClean="0"/>
              <a:t>Voor </a:t>
            </a:r>
            <a:r>
              <a:rPr lang="nl-NL" dirty="0"/>
              <a:t>relevante bepalingen </a:t>
            </a:r>
            <a:r>
              <a:rPr lang="nl-NL" dirty="0" smtClean="0"/>
              <a:t>tevens </a:t>
            </a:r>
            <a:r>
              <a:rPr lang="nl-NL" dirty="0"/>
              <a:t>een </a:t>
            </a:r>
            <a:r>
              <a:rPr lang="nl-NL" i="1" dirty="0" err="1"/>
              <a:t>Patient</a:t>
            </a:r>
            <a:r>
              <a:rPr lang="nl-NL" i="1" dirty="0"/>
              <a:t> </a:t>
            </a:r>
            <a:r>
              <a:rPr lang="nl-NL" i="1" dirty="0" err="1"/>
              <a:t>Moving</a:t>
            </a:r>
            <a:r>
              <a:rPr lang="nl-NL" i="1" dirty="0"/>
              <a:t> </a:t>
            </a:r>
            <a:r>
              <a:rPr lang="nl-NL" i="1" dirty="0" err="1"/>
              <a:t>Average</a:t>
            </a:r>
            <a:r>
              <a:rPr lang="nl-NL" dirty="0"/>
              <a:t> (PMA) </a:t>
            </a:r>
            <a:r>
              <a:rPr lang="nl-NL" dirty="0" smtClean="0"/>
              <a:t>inrichten</a:t>
            </a:r>
          </a:p>
          <a:p>
            <a:r>
              <a:rPr lang="nl-NL" dirty="0" smtClean="0"/>
              <a:t>PMA biedt extra veiligheidsklep bij virtuele </a:t>
            </a:r>
            <a:r>
              <a:rPr lang="nl-NL" dirty="0"/>
              <a:t>analyzer </a:t>
            </a:r>
            <a:r>
              <a:rPr lang="nl-NL" dirty="0" smtClean="0"/>
              <a:t>met veel </a:t>
            </a:r>
            <a:r>
              <a:rPr lang="nl-NL" dirty="0"/>
              <a:t>systemen en/of locaties </a:t>
            </a:r>
            <a:r>
              <a:rPr lang="nl-NL" dirty="0" smtClean="0"/>
              <a:t>(</a:t>
            </a:r>
            <a:r>
              <a:rPr lang="nl-NL" b="1" dirty="0" smtClean="0"/>
              <a:t>Aanbeveling </a:t>
            </a:r>
            <a:r>
              <a:rPr lang="nl-NL" b="1" dirty="0" smtClean="0"/>
              <a:t>7</a:t>
            </a:r>
            <a:r>
              <a:rPr lang="nl-NL" dirty="0" smtClean="0"/>
              <a:t>)</a:t>
            </a:r>
            <a:endParaRPr lang="nl-NL" dirty="0"/>
          </a:p>
          <a:p>
            <a:pPr marL="0" indent="0">
              <a:buNone/>
            </a:pPr>
            <a:endParaRPr lang="nl-NL" dirty="0"/>
          </a:p>
        </p:txBody>
      </p:sp>
      <p:sp>
        <p:nvSpPr>
          <p:cNvPr id="4" name="Titel 1"/>
          <p:cNvSpPr>
            <a:spLocks noGrp="1"/>
          </p:cNvSpPr>
          <p:nvPr>
            <p:ph type="title"/>
          </p:nvPr>
        </p:nvSpPr>
        <p:spPr/>
        <p:txBody>
          <a:bodyPr>
            <a:normAutofit/>
          </a:bodyPr>
          <a:lstStyle/>
          <a:p>
            <a:r>
              <a:rPr lang="nl-NL" sz="2600" dirty="0"/>
              <a:t>8.11 Borgen vergelijkbaarheid analyzersystemen (binnen laboratoriumorganisatie)</a:t>
            </a:r>
          </a:p>
        </p:txBody>
      </p:sp>
    </p:spTree>
    <p:extLst>
      <p:ext uri="{BB962C8B-B14F-4D97-AF65-F5344CB8AC3E}">
        <p14:creationId xmlns:p14="http://schemas.microsoft.com/office/powerpoint/2010/main" val="41805972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77617" y="1106905"/>
            <a:ext cx="11506200" cy="5694745"/>
          </a:xfrm>
          <a:solidFill>
            <a:schemeClr val="accent1">
              <a:tint val="40000"/>
            </a:schemeClr>
          </a:solidFill>
        </p:spPr>
        <p:txBody>
          <a:bodyPr>
            <a:normAutofit/>
          </a:bodyPr>
          <a:lstStyle/>
          <a:p>
            <a:pPr marL="0" indent="0">
              <a:buNone/>
            </a:pPr>
            <a:r>
              <a:rPr lang="nl-NL" dirty="0" smtClean="0"/>
              <a:t>Frequentie IQC virtuele </a:t>
            </a:r>
            <a:r>
              <a:rPr lang="nl-NL" dirty="0"/>
              <a:t>analyzer </a:t>
            </a:r>
            <a:r>
              <a:rPr lang="nl-NL" dirty="0" smtClean="0"/>
              <a:t>(aan individuele analyzers) gebaseerd op:</a:t>
            </a:r>
          </a:p>
          <a:p>
            <a:r>
              <a:rPr lang="nl-NL" dirty="0" smtClean="0"/>
              <a:t>sigmascore </a:t>
            </a:r>
            <a:endParaRPr lang="nl-NL" dirty="0" smtClean="0"/>
          </a:p>
          <a:p>
            <a:r>
              <a:rPr lang="nl-NL" dirty="0" smtClean="0"/>
              <a:t>overschrijding controleregels</a:t>
            </a:r>
            <a:endParaRPr lang="nl-NL" dirty="0" smtClean="0"/>
          </a:p>
          <a:p>
            <a:r>
              <a:rPr lang="nl-NL" dirty="0" smtClean="0"/>
              <a:t>consequenties aantal </a:t>
            </a:r>
            <a:r>
              <a:rPr lang="nl-NL" dirty="0"/>
              <a:t>patiënten </a:t>
            </a:r>
            <a:r>
              <a:rPr lang="nl-NL" dirty="0" smtClean="0"/>
              <a:t>dat moet worden opgeroepen </a:t>
            </a:r>
            <a:r>
              <a:rPr lang="nl-NL" dirty="0" smtClean="0"/>
              <a:t>bij </a:t>
            </a:r>
            <a:r>
              <a:rPr lang="nl-NL" i="1" dirty="0" err="1" smtClean="0"/>
              <a:t>recall</a:t>
            </a:r>
            <a:endParaRPr lang="nl-NL" i="1" dirty="0"/>
          </a:p>
          <a:p>
            <a:pPr marL="0" indent="0">
              <a:buNone/>
            </a:pPr>
            <a:endParaRPr lang="nl-NL" dirty="0" smtClean="0"/>
          </a:p>
          <a:p>
            <a:pPr marL="0" indent="0">
              <a:buNone/>
            </a:pPr>
            <a:r>
              <a:rPr lang="nl-NL" dirty="0" err="1" smtClean="0"/>
              <a:t>Risico-analyse</a:t>
            </a:r>
            <a:r>
              <a:rPr lang="nl-NL" dirty="0" smtClean="0"/>
              <a:t>:</a:t>
            </a:r>
          </a:p>
          <a:p>
            <a:pPr marL="0" indent="0">
              <a:buNone/>
            </a:pPr>
            <a:r>
              <a:rPr lang="nl-NL" dirty="0" smtClean="0"/>
              <a:t>aantal </a:t>
            </a:r>
            <a:r>
              <a:rPr lang="nl-NL" dirty="0"/>
              <a:t>situaties </a:t>
            </a:r>
            <a:r>
              <a:rPr lang="nl-NL" dirty="0" smtClean="0"/>
              <a:t>waardoor gestelde </a:t>
            </a:r>
            <a:r>
              <a:rPr lang="nl-NL" dirty="0"/>
              <a:t>eisen </a:t>
            </a:r>
            <a:r>
              <a:rPr lang="nl-NL" dirty="0" smtClean="0"/>
              <a:t>virtuele </a:t>
            </a:r>
            <a:r>
              <a:rPr lang="nl-NL" dirty="0"/>
              <a:t>analyzer niet worden </a:t>
            </a:r>
            <a:r>
              <a:rPr lang="nl-NL" dirty="0" smtClean="0"/>
              <a:t>gehaald:</a:t>
            </a:r>
            <a:endParaRPr lang="nl-NL" dirty="0"/>
          </a:p>
          <a:p>
            <a:pPr marL="0" indent="0">
              <a:buNone/>
            </a:pPr>
            <a:endParaRPr lang="nl-NL" dirty="0"/>
          </a:p>
        </p:txBody>
      </p:sp>
      <p:graphicFrame>
        <p:nvGraphicFramePr>
          <p:cNvPr id="4" name="Tabel 3"/>
          <p:cNvGraphicFramePr>
            <a:graphicFrameLocks noGrp="1"/>
          </p:cNvGraphicFramePr>
          <p:nvPr>
            <p:extLst>
              <p:ext uri="{D42A27DB-BD31-4B8C-83A1-F6EECF244321}">
                <p14:modId xmlns:p14="http://schemas.microsoft.com/office/powerpoint/2010/main" val="3386728684"/>
              </p:ext>
            </p:extLst>
          </p:nvPr>
        </p:nvGraphicFramePr>
        <p:xfrm>
          <a:off x="277617" y="3830652"/>
          <a:ext cx="9793704" cy="2225040"/>
        </p:xfrm>
        <a:graphic>
          <a:graphicData uri="http://schemas.openxmlformats.org/drawingml/2006/table">
            <a:tbl>
              <a:tblPr firstRow="1" bandRow="1">
                <a:tableStyleId>{5C22544A-7EE6-4342-B048-85BDC9FD1C3A}</a:tableStyleId>
              </a:tblPr>
              <a:tblGrid>
                <a:gridCol w="3597441">
                  <a:extLst>
                    <a:ext uri="{9D8B030D-6E8A-4147-A177-3AD203B41FA5}">
                      <a16:colId xmlns:a16="http://schemas.microsoft.com/office/drawing/2014/main" val="161802678"/>
                    </a:ext>
                  </a:extLst>
                </a:gridCol>
                <a:gridCol w="6196263">
                  <a:extLst>
                    <a:ext uri="{9D8B030D-6E8A-4147-A177-3AD203B41FA5}">
                      <a16:colId xmlns:a16="http://schemas.microsoft.com/office/drawing/2014/main" val="711398949"/>
                    </a:ext>
                  </a:extLst>
                </a:gridCol>
              </a:tblGrid>
              <a:tr h="370840">
                <a:tc>
                  <a:txBody>
                    <a:bodyPr/>
                    <a:lstStyle/>
                    <a:p>
                      <a:r>
                        <a:rPr lang="nl-NL" dirty="0" smtClean="0"/>
                        <a:t>Situatie</a:t>
                      </a:r>
                      <a:endParaRPr lang="nl-NL" dirty="0"/>
                    </a:p>
                  </a:txBody>
                  <a:tcPr>
                    <a:solidFill>
                      <a:schemeClr val="accent2">
                        <a:lumMod val="75000"/>
                      </a:schemeClr>
                    </a:solidFill>
                  </a:tcPr>
                </a:tc>
                <a:tc>
                  <a:txBody>
                    <a:bodyPr/>
                    <a:lstStyle/>
                    <a:p>
                      <a:r>
                        <a:rPr lang="nl-NL" dirty="0" smtClean="0"/>
                        <a:t>Eis</a:t>
                      </a:r>
                      <a:endParaRPr lang="nl-NL" dirty="0"/>
                    </a:p>
                  </a:txBody>
                  <a:tcPr>
                    <a:solidFill>
                      <a:schemeClr val="accent2">
                        <a:lumMod val="75000"/>
                      </a:schemeClr>
                    </a:solidFill>
                  </a:tcPr>
                </a:tc>
                <a:extLst>
                  <a:ext uri="{0D108BD9-81ED-4DB2-BD59-A6C34878D82A}">
                    <a16:rowId xmlns:a16="http://schemas.microsoft.com/office/drawing/2014/main" val="4067006822"/>
                  </a:ext>
                </a:extLst>
              </a:tr>
              <a:tr h="370840">
                <a:tc>
                  <a:txBody>
                    <a:bodyPr/>
                    <a:lstStyle/>
                    <a:p>
                      <a:r>
                        <a:rPr lang="nl-NL" dirty="0" smtClean="0"/>
                        <a:t>Reagensfout op een analyzer</a:t>
                      </a:r>
                      <a:endParaRPr lang="nl-NL" dirty="0"/>
                    </a:p>
                  </a:txBody>
                  <a:tcPr>
                    <a:solidFill>
                      <a:schemeClr val="accent2">
                        <a:lumMod val="20000"/>
                        <a:lumOff val="80000"/>
                      </a:schemeClr>
                    </a:solidFill>
                  </a:tcPr>
                </a:tc>
                <a:tc>
                  <a:txBody>
                    <a:bodyPr/>
                    <a:lstStyle/>
                    <a:p>
                      <a:r>
                        <a:rPr lang="nl-NL" dirty="0" smtClean="0"/>
                        <a:t>detectie door een afwijkende IQC</a:t>
                      </a:r>
                      <a:endParaRPr lang="nl-NL" dirty="0"/>
                    </a:p>
                  </a:txBody>
                  <a:tcPr>
                    <a:solidFill>
                      <a:schemeClr val="accent2">
                        <a:lumMod val="20000"/>
                        <a:lumOff val="80000"/>
                      </a:schemeClr>
                    </a:solidFill>
                  </a:tcPr>
                </a:tc>
                <a:extLst>
                  <a:ext uri="{0D108BD9-81ED-4DB2-BD59-A6C34878D82A}">
                    <a16:rowId xmlns:a16="http://schemas.microsoft.com/office/drawing/2014/main" val="3988078875"/>
                  </a:ext>
                </a:extLst>
              </a:tr>
              <a:tr h="370840">
                <a:tc>
                  <a:txBody>
                    <a:bodyPr/>
                    <a:lstStyle/>
                    <a:p>
                      <a:r>
                        <a:rPr lang="nl-NL" dirty="0" smtClean="0"/>
                        <a:t>Reagensfout op alle analyzers</a:t>
                      </a:r>
                      <a:endParaRPr lang="nl-NL"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detectie door een trendbreuk van de IQC op alle analyzers</a:t>
                      </a:r>
                    </a:p>
                  </a:txBody>
                  <a:tcPr>
                    <a:solidFill>
                      <a:schemeClr val="bg1"/>
                    </a:solidFill>
                  </a:tcPr>
                </a:tc>
                <a:extLst>
                  <a:ext uri="{0D108BD9-81ED-4DB2-BD59-A6C34878D82A}">
                    <a16:rowId xmlns:a16="http://schemas.microsoft.com/office/drawing/2014/main" val="3884343537"/>
                  </a:ext>
                </a:extLst>
              </a:tr>
              <a:tr h="370840">
                <a:tc>
                  <a:txBody>
                    <a:bodyPr/>
                    <a:lstStyle/>
                    <a:p>
                      <a:r>
                        <a:rPr lang="nl-NL" dirty="0" smtClean="0"/>
                        <a:t>Kalibratieprobleem op een analyzer</a:t>
                      </a:r>
                    </a:p>
                  </a:txBody>
                  <a:tcPr>
                    <a:solidFill>
                      <a:schemeClr val="accent2">
                        <a:lumMod val="20000"/>
                        <a:lumOff val="80000"/>
                      </a:schemeClr>
                    </a:solidFill>
                  </a:tcPr>
                </a:tc>
                <a:tc>
                  <a:txBody>
                    <a:bodyPr/>
                    <a:lstStyle/>
                    <a:p>
                      <a:r>
                        <a:rPr lang="nl-NL" dirty="0" smtClean="0"/>
                        <a:t>detectie door een afwijkende IQC op deze analyzer</a:t>
                      </a:r>
                      <a:endParaRPr lang="nl-NL" dirty="0"/>
                    </a:p>
                  </a:txBody>
                  <a:tcPr>
                    <a:solidFill>
                      <a:schemeClr val="accent2">
                        <a:lumMod val="20000"/>
                        <a:lumOff val="80000"/>
                      </a:schemeClr>
                    </a:solidFill>
                  </a:tcPr>
                </a:tc>
                <a:extLst>
                  <a:ext uri="{0D108BD9-81ED-4DB2-BD59-A6C34878D82A}">
                    <a16:rowId xmlns:a16="http://schemas.microsoft.com/office/drawing/2014/main" val="2060472111"/>
                  </a:ext>
                </a:extLst>
              </a:tr>
              <a:tr h="370840">
                <a:tc>
                  <a:txBody>
                    <a:bodyPr/>
                    <a:lstStyle/>
                    <a:p>
                      <a:r>
                        <a:rPr lang="nl-NL" dirty="0" smtClean="0"/>
                        <a:t>Kalibratieprobleem op alle analyzers</a:t>
                      </a:r>
                    </a:p>
                  </a:txBody>
                  <a:tcPr>
                    <a:solidFill>
                      <a:schemeClr val="bg1"/>
                    </a:solidFill>
                  </a:tcPr>
                </a:tc>
                <a:tc>
                  <a:txBody>
                    <a:bodyPr/>
                    <a:lstStyle/>
                    <a:p>
                      <a:r>
                        <a:rPr lang="nl-NL" dirty="0" smtClean="0"/>
                        <a:t>detectie door een trendbreuk van de IQC op alle analyzers</a:t>
                      </a:r>
                    </a:p>
                  </a:txBody>
                  <a:tcPr>
                    <a:solidFill>
                      <a:schemeClr val="bg1"/>
                    </a:solidFill>
                  </a:tcPr>
                </a:tc>
                <a:extLst>
                  <a:ext uri="{0D108BD9-81ED-4DB2-BD59-A6C34878D82A}">
                    <a16:rowId xmlns:a16="http://schemas.microsoft.com/office/drawing/2014/main" val="1107396629"/>
                  </a:ext>
                </a:extLst>
              </a:tr>
              <a:tr h="370840">
                <a:tc>
                  <a:txBody>
                    <a:bodyPr/>
                    <a:lstStyle/>
                    <a:p>
                      <a:r>
                        <a:rPr lang="nl-NL" dirty="0" smtClean="0"/>
                        <a:t>Hardware-probleem </a:t>
                      </a: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detectie door een afwijkende IQC op deze analyzer</a:t>
                      </a:r>
                      <a:endParaRPr lang="nl-NL" dirty="0"/>
                    </a:p>
                  </a:txBody>
                  <a:tcPr>
                    <a:solidFill>
                      <a:schemeClr val="accent2">
                        <a:lumMod val="20000"/>
                        <a:lumOff val="80000"/>
                      </a:schemeClr>
                    </a:solidFill>
                  </a:tcPr>
                </a:tc>
                <a:extLst>
                  <a:ext uri="{0D108BD9-81ED-4DB2-BD59-A6C34878D82A}">
                    <a16:rowId xmlns:a16="http://schemas.microsoft.com/office/drawing/2014/main" val="175990534"/>
                  </a:ext>
                </a:extLst>
              </a:tr>
            </a:tbl>
          </a:graphicData>
        </a:graphic>
      </p:graphicFrame>
      <p:sp>
        <p:nvSpPr>
          <p:cNvPr id="5" name="Titel 1"/>
          <p:cNvSpPr>
            <a:spLocks noGrp="1"/>
          </p:cNvSpPr>
          <p:nvPr>
            <p:ph type="title"/>
          </p:nvPr>
        </p:nvSpPr>
        <p:spPr>
          <a:xfrm>
            <a:off x="397932" y="229659"/>
            <a:ext cx="11794067" cy="714032"/>
          </a:xfrm>
        </p:spPr>
        <p:txBody>
          <a:bodyPr>
            <a:normAutofit/>
          </a:bodyPr>
          <a:lstStyle/>
          <a:p>
            <a:r>
              <a:rPr lang="nl-NL" sz="2600" dirty="0"/>
              <a:t>8.11 Borgen vergelijkbaarheid analyzersystemen (binnen laboratoriumorganisatie)</a:t>
            </a:r>
          </a:p>
        </p:txBody>
      </p:sp>
    </p:spTree>
    <p:extLst>
      <p:ext uri="{BB962C8B-B14F-4D97-AF65-F5344CB8AC3E}">
        <p14:creationId xmlns:p14="http://schemas.microsoft.com/office/powerpoint/2010/main" val="4520184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4" y="994611"/>
            <a:ext cx="11585520" cy="5711265"/>
          </a:xfrm>
          <a:solidFill>
            <a:schemeClr val="accent1">
              <a:lumMod val="20000"/>
              <a:lumOff val="80000"/>
            </a:schemeClr>
          </a:solidFill>
        </p:spPr>
        <p:txBody>
          <a:bodyPr>
            <a:normAutofit lnSpcReduction="10000"/>
          </a:bodyPr>
          <a:lstStyle/>
          <a:p>
            <a:pPr marL="0" indent="0">
              <a:buNone/>
            </a:pPr>
            <a:r>
              <a:rPr lang="nl-NL" dirty="0" smtClean="0"/>
              <a:t>EQC borging IQC:</a:t>
            </a:r>
          </a:p>
          <a:p>
            <a:r>
              <a:rPr lang="nl-NL" dirty="0" smtClean="0"/>
              <a:t>virtuele analyzer: geen </a:t>
            </a:r>
            <a:r>
              <a:rPr lang="nl-NL" dirty="0"/>
              <a:t>hiërarchie tussen </a:t>
            </a:r>
            <a:r>
              <a:rPr lang="nl-NL" dirty="0" smtClean="0"/>
              <a:t>analyzers (geen moeder-dochter apparaten)</a:t>
            </a:r>
          </a:p>
          <a:p>
            <a:r>
              <a:rPr lang="nl-NL" dirty="0" smtClean="0"/>
              <a:t>iedere </a:t>
            </a:r>
            <a:r>
              <a:rPr lang="nl-NL" dirty="0"/>
              <a:t>analyzer </a:t>
            </a:r>
            <a:r>
              <a:rPr lang="nl-NL" dirty="0" smtClean="0"/>
              <a:t>willekeurig </a:t>
            </a:r>
            <a:r>
              <a:rPr lang="nl-NL" dirty="0" smtClean="0"/>
              <a:t>blootstellen EQC</a:t>
            </a:r>
          </a:p>
          <a:p>
            <a:r>
              <a:rPr lang="nl-NL" dirty="0" smtClean="0"/>
              <a:t>één </a:t>
            </a:r>
            <a:r>
              <a:rPr lang="nl-NL" dirty="0"/>
              <a:t>set </a:t>
            </a:r>
            <a:r>
              <a:rPr lang="nl-NL" dirty="0" smtClean="0"/>
              <a:t>EQC; elke </a:t>
            </a:r>
            <a:r>
              <a:rPr lang="nl-NL" dirty="0"/>
              <a:t>ronde </a:t>
            </a:r>
            <a:r>
              <a:rPr lang="nl-NL" dirty="0" smtClean="0"/>
              <a:t>ringonderzoek </a:t>
            </a:r>
            <a:r>
              <a:rPr lang="nl-NL" i="1" dirty="0"/>
              <a:t>at random </a:t>
            </a:r>
            <a:r>
              <a:rPr lang="nl-NL" dirty="0"/>
              <a:t>op een individuele analyzer </a:t>
            </a:r>
            <a:r>
              <a:rPr lang="nl-NL" dirty="0" smtClean="0"/>
              <a:t>bepalen</a:t>
            </a:r>
          </a:p>
          <a:p>
            <a:r>
              <a:rPr lang="nl-NL" dirty="0" smtClean="0"/>
              <a:t>elke analyzer wordt in de loop van de tijd meegenomen in EQC-ronde</a:t>
            </a:r>
          </a:p>
          <a:p>
            <a:pPr marL="0" indent="0">
              <a:buNone/>
            </a:pPr>
            <a:endParaRPr lang="nl-NL" dirty="0"/>
          </a:p>
          <a:p>
            <a:pPr marL="0" indent="0">
              <a:buNone/>
            </a:pPr>
            <a:r>
              <a:rPr lang="nl-NL" dirty="0" smtClean="0"/>
              <a:t>principe </a:t>
            </a:r>
            <a:r>
              <a:rPr lang="nl-NL" i="1" dirty="0" err="1"/>
              <a:t>one</a:t>
            </a:r>
            <a:r>
              <a:rPr lang="nl-NL" i="1" dirty="0"/>
              <a:t> fit </a:t>
            </a:r>
            <a:r>
              <a:rPr lang="nl-NL" i="1" dirty="0" err="1"/>
              <a:t>for</a:t>
            </a:r>
            <a:r>
              <a:rPr lang="nl-NL" i="1" dirty="0"/>
              <a:t> </a:t>
            </a:r>
            <a:r>
              <a:rPr lang="nl-NL" i="1" dirty="0" err="1"/>
              <a:t>purpose</a:t>
            </a:r>
            <a:r>
              <a:rPr lang="nl-NL" i="1" dirty="0"/>
              <a:t>, </a:t>
            </a:r>
            <a:r>
              <a:rPr lang="nl-NL" i="1" dirty="0" err="1"/>
              <a:t>all</a:t>
            </a:r>
            <a:r>
              <a:rPr lang="nl-NL" i="1" dirty="0"/>
              <a:t> fit </a:t>
            </a:r>
            <a:r>
              <a:rPr lang="nl-NL" i="1" dirty="0" err="1"/>
              <a:t>for</a:t>
            </a:r>
            <a:r>
              <a:rPr lang="nl-NL" i="1" dirty="0"/>
              <a:t> </a:t>
            </a:r>
            <a:r>
              <a:rPr lang="nl-NL" i="1" dirty="0" err="1" smtClean="0"/>
              <a:t>purpose</a:t>
            </a:r>
            <a:r>
              <a:rPr lang="nl-NL" dirty="0" smtClean="0"/>
              <a:t>:</a:t>
            </a:r>
          </a:p>
          <a:p>
            <a:r>
              <a:rPr lang="nl-NL" dirty="0"/>
              <a:t>v</a:t>
            </a:r>
            <a:r>
              <a:rPr lang="nl-NL" dirty="0" smtClean="0"/>
              <a:t>oor </a:t>
            </a:r>
            <a:r>
              <a:rPr lang="nl-NL" dirty="0" smtClean="0"/>
              <a:t>elke bepaling beslisranges EQC-uitslag vaststellen</a:t>
            </a:r>
            <a:endParaRPr lang="nl-NL" dirty="0"/>
          </a:p>
          <a:p>
            <a:r>
              <a:rPr lang="nl-NL" dirty="0"/>
              <a:t>p</a:t>
            </a:r>
            <a:r>
              <a:rPr lang="nl-NL" dirty="0" smtClean="0"/>
              <a:t>er </a:t>
            </a:r>
            <a:r>
              <a:rPr lang="nl-NL" dirty="0"/>
              <a:t>bepaling </a:t>
            </a:r>
            <a:r>
              <a:rPr lang="nl-NL" dirty="0" smtClean="0"/>
              <a:t>zoveel mogelijk identieke </a:t>
            </a:r>
            <a:r>
              <a:rPr lang="nl-NL" dirty="0"/>
              <a:t>reagens- en </a:t>
            </a:r>
            <a:r>
              <a:rPr lang="nl-NL" dirty="0" err="1" smtClean="0"/>
              <a:t>kalibratielots</a:t>
            </a:r>
            <a:endParaRPr lang="nl-NL" dirty="0"/>
          </a:p>
          <a:p>
            <a:r>
              <a:rPr lang="nl-NL" dirty="0" smtClean="0"/>
              <a:t>stappenplan </a:t>
            </a:r>
            <a:r>
              <a:rPr lang="nl-NL" dirty="0"/>
              <a:t>voorhanden </a:t>
            </a:r>
            <a:r>
              <a:rPr lang="nl-NL" dirty="0" smtClean="0"/>
              <a:t>zodra EQC-resultaat </a:t>
            </a:r>
            <a:r>
              <a:rPr lang="nl-NL" dirty="0"/>
              <a:t>buiten </a:t>
            </a:r>
            <a:r>
              <a:rPr lang="nl-NL" dirty="0" smtClean="0"/>
              <a:t>beslisrange </a:t>
            </a:r>
            <a:r>
              <a:rPr lang="nl-NL" dirty="0"/>
              <a:t>valt </a:t>
            </a:r>
            <a:endParaRPr lang="nl-NL" dirty="0" smtClean="0"/>
          </a:p>
          <a:p>
            <a:pPr lvl="1"/>
            <a:r>
              <a:rPr lang="nl-NL" dirty="0" smtClean="0"/>
              <a:t>(omgekeerde </a:t>
            </a:r>
            <a:r>
              <a:rPr lang="nl-NL" dirty="0"/>
              <a:t>principe </a:t>
            </a:r>
            <a:r>
              <a:rPr lang="nl-NL" i="1" dirty="0" err="1"/>
              <a:t>one</a:t>
            </a:r>
            <a:r>
              <a:rPr lang="nl-NL" i="1" dirty="0"/>
              <a:t> wrong, </a:t>
            </a:r>
            <a:r>
              <a:rPr lang="nl-NL" i="1" dirty="0" err="1"/>
              <a:t>all</a:t>
            </a:r>
            <a:r>
              <a:rPr lang="nl-NL" i="1" dirty="0"/>
              <a:t> </a:t>
            </a:r>
            <a:r>
              <a:rPr lang="nl-NL" i="1" dirty="0" smtClean="0"/>
              <a:t>wrong</a:t>
            </a:r>
            <a:r>
              <a:rPr lang="nl-NL" dirty="0" smtClean="0"/>
              <a:t>)</a:t>
            </a:r>
          </a:p>
          <a:p>
            <a:pPr lvl="1"/>
            <a:r>
              <a:rPr lang="nl-NL" dirty="0" smtClean="0"/>
              <a:t>onderzoek </a:t>
            </a:r>
            <a:r>
              <a:rPr lang="nl-NL" dirty="0"/>
              <a:t>naar </a:t>
            </a:r>
            <a:r>
              <a:rPr lang="nl-NL" dirty="0" smtClean="0"/>
              <a:t>oorzaak variatie/bias </a:t>
            </a:r>
            <a:r>
              <a:rPr lang="nl-NL" dirty="0"/>
              <a:t>van </a:t>
            </a:r>
            <a:r>
              <a:rPr lang="nl-NL" dirty="0" smtClean="0"/>
              <a:t>betreffende </a:t>
            </a:r>
            <a:r>
              <a:rPr lang="nl-NL" dirty="0"/>
              <a:t>systeem </a:t>
            </a:r>
            <a:endParaRPr lang="nl-NL" dirty="0" smtClean="0"/>
          </a:p>
          <a:p>
            <a:pPr lvl="1"/>
            <a:r>
              <a:rPr lang="nl-NL" dirty="0" smtClean="0"/>
              <a:t>correlatieonderzoek over </a:t>
            </a:r>
            <a:r>
              <a:rPr lang="nl-NL" dirty="0"/>
              <a:t>alle </a:t>
            </a:r>
            <a:r>
              <a:rPr lang="nl-NL" dirty="0" smtClean="0"/>
              <a:t>analyzers</a:t>
            </a:r>
          </a:p>
          <a:p>
            <a:pPr lvl="1"/>
            <a:r>
              <a:rPr lang="nl-NL" dirty="0" smtClean="0"/>
              <a:t>eventuele </a:t>
            </a:r>
            <a:r>
              <a:rPr lang="nl-NL" dirty="0"/>
              <a:t>bias </a:t>
            </a:r>
            <a:r>
              <a:rPr lang="nl-NL" dirty="0" smtClean="0"/>
              <a:t>corrigeren met </a:t>
            </a:r>
            <a:r>
              <a:rPr lang="nl-NL" dirty="0"/>
              <a:t>een </a:t>
            </a:r>
            <a:r>
              <a:rPr lang="nl-NL" dirty="0" smtClean="0"/>
              <a:t>factor</a:t>
            </a:r>
            <a:endParaRPr lang="nl-NL" dirty="0"/>
          </a:p>
          <a:p>
            <a:pPr marL="0" indent="0">
              <a:buNone/>
            </a:pPr>
            <a:endParaRPr lang="nl-NL" dirty="0"/>
          </a:p>
        </p:txBody>
      </p:sp>
      <p:sp>
        <p:nvSpPr>
          <p:cNvPr id="4" name="Titel 1"/>
          <p:cNvSpPr>
            <a:spLocks noGrp="1"/>
          </p:cNvSpPr>
          <p:nvPr>
            <p:ph type="title"/>
          </p:nvPr>
        </p:nvSpPr>
        <p:spPr>
          <a:xfrm>
            <a:off x="397933" y="149449"/>
            <a:ext cx="11794067" cy="714032"/>
          </a:xfrm>
        </p:spPr>
        <p:txBody>
          <a:bodyPr>
            <a:normAutofit/>
          </a:bodyPr>
          <a:lstStyle/>
          <a:p>
            <a:r>
              <a:rPr lang="nl-NL" sz="2600" dirty="0"/>
              <a:t>8.11 Borgen vergelijkbaarheid analyzersystemen (binnen laboratoriumorganisatie)</a:t>
            </a:r>
          </a:p>
        </p:txBody>
      </p:sp>
    </p:spTree>
    <p:extLst>
      <p:ext uri="{BB962C8B-B14F-4D97-AF65-F5344CB8AC3E}">
        <p14:creationId xmlns:p14="http://schemas.microsoft.com/office/powerpoint/2010/main" val="14891359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7933" y="192505"/>
            <a:ext cx="11506200" cy="897959"/>
          </a:xfrm>
        </p:spPr>
        <p:txBody>
          <a:bodyPr>
            <a:normAutofit fontScale="90000"/>
          </a:bodyPr>
          <a:lstStyle/>
          <a:p>
            <a:r>
              <a:rPr lang="nl-NL" sz="3100" dirty="0" smtClean="0"/>
              <a:t>Alternatieve </a:t>
            </a:r>
            <a:r>
              <a:rPr lang="nl-NL" sz="3100" dirty="0"/>
              <a:t>aanpak indien meerdere analyzers en/of </a:t>
            </a:r>
            <a:r>
              <a:rPr lang="nl-NL" sz="3100" dirty="0" err="1"/>
              <a:t>multilocaties</a:t>
            </a:r>
            <a:r>
              <a:rPr lang="nl-NL" sz="3100" dirty="0"/>
              <a:t>, </a:t>
            </a:r>
            <a:r>
              <a:rPr lang="nl-NL" sz="3100" dirty="0" smtClean="0"/>
              <a:t/>
            </a:r>
            <a:br>
              <a:rPr lang="nl-NL" sz="3100" dirty="0" smtClean="0"/>
            </a:br>
            <a:r>
              <a:rPr lang="nl-NL" sz="3100" dirty="0" smtClean="0"/>
              <a:t>maar </a:t>
            </a:r>
            <a:r>
              <a:rPr lang="nl-NL" sz="3100" dirty="0"/>
              <a:t>geen virtuele analyzer</a:t>
            </a:r>
            <a:r>
              <a:rPr lang="nl-NL" dirty="0"/>
              <a:t/>
            </a:r>
            <a:br>
              <a:rPr lang="nl-NL" dirty="0"/>
            </a:br>
            <a:endParaRPr lang="nl-NL" dirty="0"/>
          </a:p>
        </p:txBody>
      </p:sp>
      <p:sp>
        <p:nvSpPr>
          <p:cNvPr id="3" name="Tijdelijke aanduiding voor inhoud 2"/>
          <p:cNvSpPr>
            <a:spLocks noGrp="1"/>
          </p:cNvSpPr>
          <p:nvPr>
            <p:ph idx="1"/>
          </p:nvPr>
        </p:nvSpPr>
        <p:spPr>
          <a:xfrm>
            <a:off x="397933" y="1257589"/>
            <a:ext cx="11506200" cy="5164616"/>
          </a:xfrm>
          <a:solidFill>
            <a:schemeClr val="tx2">
              <a:lumMod val="20000"/>
              <a:lumOff val="80000"/>
            </a:schemeClr>
          </a:solidFill>
        </p:spPr>
        <p:txBody>
          <a:bodyPr>
            <a:normAutofit fontScale="92500" lnSpcReduction="10000"/>
          </a:bodyPr>
          <a:lstStyle/>
          <a:p>
            <a:pPr marL="0" indent="0">
              <a:buNone/>
            </a:pPr>
            <a:r>
              <a:rPr lang="nl-NL" dirty="0" smtClean="0"/>
              <a:t>Doel: bewaken </a:t>
            </a:r>
            <a:r>
              <a:rPr lang="nl-NL" dirty="0"/>
              <a:t>dat </a:t>
            </a:r>
            <a:r>
              <a:rPr lang="nl-NL" dirty="0" smtClean="0"/>
              <a:t>uitslagen </a:t>
            </a:r>
            <a:r>
              <a:rPr lang="nl-NL" dirty="0"/>
              <a:t>uitwisselbaar </a:t>
            </a:r>
            <a:r>
              <a:rPr lang="nl-NL" dirty="0" smtClean="0"/>
              <a:t>blijven</a:t>
            </a:r>
          </a:p>
          <a:p>
            <a:r>
              <a:rPr lang="nl-NL" dirty="0" smtClean="0"/>
              <a:t>per analyzer per </a:t>
            </a:r>
            <a:r>
              <a:rPr lang="nl-NL" dirty="0"/>
              <a:t>bepaling eigen doelwaarden en doel-</a:t>
            </a:r>
            <a:r>
              <a:rPr lang="nl-NL" dirty="0" err="1"/>
              <a:t>SD’s</a:t>
            </a:r>
            <a:r>
              <a:rPr lang="nl-NL" dirty="0"/>
              <a:t> </a:t>
            </a:r>
            <a:r>
              <a:rPr lang="nl-NL" dirty="0" smtClean="0"/>
              <a:t>vaststellen </a:t>
            </a:r>
            <a:r>
              <a:rPr lang="nl-NL" dirty="0"/>
              <a:t>(</a:t>
            </a:r>
            <a:r>
              <a:rPr lang="nl-NL" b="1" dirty="0" smtClean="0"/>
              <a:t>Aanbeveling 9</a:t>
            </a:r>
            <a:r>
              <a:rPr lang="nl-NL" dirty="0" smtClean="0"/>
              <a:t>) </a:t>
            </a:r>
            <a:endParaRPr lang="nl-NL" dirty="0" smtClean="0"/>
          </a:p>
          <a:p>
            <a:r>
              <a:rPr lang="nl-NL" dirty="0" smtClean="0"/>
              <a:t>alle </a:t>
            </a:r>
            <a:r>
              <a:rPr lang="nl-NL" dirty="0"/>
              <a:t>resultaten per bepaling </a:t>
            </a:r>
            <a:r>
              <a:rPr lang="nl-NL" dirty="0" smtClean="0"/>
              <a:t>controleren tegen vooraf </a:t>
            </a:r>
            <a:r>
              <a:rPr lang="nl-NL" dirty="0"/>
              <a:t>vastgestelde doelwaarde en </a:t>
            </a:r>
            <a:r>
              <a:rPr lang="nl-NL" dirty="0" smtClean="0"/>
              <a:t>doel-</a:t>
            </a:r>
            <a:r>
              <a:rPr lang="nl-NL" dirty="0" err="1" smtClean="0"/>
              <a:t>SD’s</a:t>
            </a:r>
            <a:endParaRPr lang="nl-NL" dirty="0" smtClean="0"/>
          </a:p>
          <a:p>
            <a:pPr marL="0" indent="0">
              <a:buNone/>
            </a:pPr>
            <a:endParaRPr lang="nl-NL" dirty="0" smtClean="0"/>
          </a:p>
          <a:p>
            <a:pPr marL="0" indent="0">
              <a:buNone/>
            </a:pPr>
            <a:r>
              <a:rPr lang="nl-NL" dirty="0" smtClean="0"/>
              <a:t>Doelwaardes </a:t>
            </a:r>
            <a:r>
              <a:rPr lang="nl-NL" dirty="0"/>
              <a:t>en doel-</a:t>
            </a:r>
            <a:r>
              <a:rPr lang="nl-NL" dirty="0" err="1"/>
              <a:t>SD’s</a:t>
            </a:r>
            <a:r>
              <a:rPr lang="nl-NL" dirty="0"/>
              <a:t> </a:t>
            </a:r>
            <a:r>
              <a:rPr lang="nl-NL" dirty="0" smtClean="0"/>
              <a:t>ontleend aan</a:t>
            </a:r>
            <a:r>
              <a:rPr lang="nl-NL" dirty="0"/>
              <a:t>: </a:t>
            </a:r>
            <a:endParaRPr lang="nl-NL" dirty="0" smtClean="0"/>
          </a:p>
          <a:p>
            <a:r>
              <a:rPr lang="nl-NL" dirty="0" smtClean="0"/>
              <a:t>biologische variatie </a:t>
            </a:r>
          </a:p>
          <a:p>
            <a:r>
              <a:rPr lang="nl-NL" dirty="0" smtClean="0"/>
              <a:t>EQC-data </a:t>
            </a:r>
          </a:p>
          <a:p>
            <a:r>
              <a:rPr lang="nl-NL" dirty="0" smtClean="0"/>
              <a:t>verificatiedata initiële </a:t>
            </a:r>
            <a:r>
              <a:rPr lang="nl-NL" dirty="0"/>
              <a:t>analyzersysteem, </a:t>
            </a:r>
            <a:endParaRPr lang="nl-NL" dirty="0" smtClean="0"/>
          </a:p>
          <a:p>
            <a:pPr lvl="1"/>
            <a:r>
              <a:rPr lang="nl-NL" dirty="0" smtClean="0"/>
              <a:t>moeder-dochter-principe</a:t>
            </a:r>
          </a:p>
          <a:p>
            <a:pPr lvl="1"/>
            <a:r>
              <a:rPr lang="nl-NL" dirty="0" smtClean="0"/>
              <a:t>NB</a:t>
            </a:r>
            <a:r>
              <a:rPr lang="nl-NL" dirty="0"/>
              <a:t>: zodra </a:t>
            </a:r>
            <a:r>
              <a:rPr lang="nl-NL" dirty="0" smtClean="0"/>
              <a:t>doelwaarden </a:t>
            </a:r>
            <a:r>
              <a:rPr lang="nl-NL" dirty="0"/>
              <a:t>en doel-</a:t>
            </a:r>
            <a:r>
              <a:rPr lang="nl-NL" dirty="0" err="1"/>
              <a:t>SD’s</a:t>
            </a:r>
            <a:r>
              <a:rPr lang="nl-NL" dirty="0"/>
              <a:t> </a:t>
            </a:r>
            <a:r>
              <a:rPr lang="nl-NL" dirty="0" smtClean="0"/>
              <a:t>worden </a:t>
            </a:r>
            <a:r>
              <a:rPr lang="nl-NL" dirty="0"/>
              <a:t>ontleend </a:t>
            </a:r>
            <a:r>
              <a:rPr lang="nl-NL" dirty="0" smtClean="0"/>
              <a:t>aan gemiddelde </a:t>
            </a:r>
            <a:r>
              <a:rPr lang="nl-NL" dirty="0"/>
              <a:t>(IQC)-resultaten van </a:t>
            </a:r>
            <a:r>
              <a:rPr lang="nl-NL" dirty="0" smtClean="0"/>
              <a:t>meer systemen </a:t>
            </a:r>
            <a:r>
              <a:rPr lang="nl-NL" dirty="0"/>
              <a:t>is er sprake van </a:t>
            </a:r>
            <a:r>
              <a:rPr lang="nl-NL" dirty="0" smtClean="0"/>
              <a:t>een </a:t>
            </a:r>
            <a:r>
              <a:rPr lang="nl-NL" dirty="0"/>
              <a:t>virtuele </a:t>
            </a:r>
            <a:r>
              <a:rPr lang="nl-NL" dirty="0" smtClean="0"/>
              <a:t>analyzer </a:t>
            </a:r>
            <a:endParaRPr lang="nl-NL" dirty="0"/>
          </a:p>
          <a:p>
            <a:pPr marL="0" indent="0">
              <a:buNone/>
            </a:pPr>
            <a:endParaRPr lang="nl-NL" dirty="0" smtClean="0"/>
          </a:p>
          <a:p>
            <a:pPr marL="0" indent="0">
              <a:buNone/>
            </a:pPr>
            <a:r>
              <a:rPr lang="nl-NL" dirty="0" smtClean="0"/>
              <a:t>Prestaties </a:t>
            </a:r>
            <a:r>
              <a:rPr lang="nl-NL" dirty="0" smtClean="0"/>
              <a:t>individuele bepalingen </a:t>
            </a:r>
            <a:r>
              <a:rPr lang="nl-NL" dirty="0"/>
              <a:t>in de tijd grafisch </a:t>
            </a:r>
            <a:r>
              <a:rPr lang="nl-NL" dirty="0" smtClean="0"/>
              <a:t>volgen m.b.v. </a:t>
            </a:r>
            <a:r>
              <a:rPr lang="nl-NL" i="1" dirty="0" err="1" smtClean="0"/>
              <a:t>overlay</a:t>
            </a:r>
            <a:r>
              <a:rPr lang="nl-NL" dirty="0" smtClean="0"/>
              <a:t> </a:t>
            </a:r>
            <a:r>
              <a:rPr lang="nl-NL" dirty="0" err="1"/>
              <a:t>Levey-Jennings</a:t>
            </a:r>
            <a:r>
              <a:rPr lang="nl-NL" dirty="0"/>
              <a:t> plots </a:t>
            </a:r>
            <a:endParaRPr lang="nl-NL" dirty="0" smtClean="0"/>
          </a:p>
          <a:p>
            <a:r>
              <a:rPr lang="nl-NL" dirty="0" smtClean="0"/>
              <a:t>overschrijding gestelde grenzen voor </a:t>
            </a:r>
            <a:r>
              <a:rPr lang="nl-NL" dirty="0"/>
              <a:t>elke analyzer in </a:t>
            </a:r>
            <a:r>
              <a:rPr lang="nl-NL" dirty="0" smtClean="0"/>
              <a:t>oogopslag duidelijk</a:t>
            </a:r>
          </a:p>
          <a:p>
            <a:pPr marL="0" indent="0">
              <a:buNone/>
            </a:pPr>
            <a:endParaRPr lang="nl-NL" dirty="0"/>
          </a:p>
        </p:txBody>
      </p:sp>
    </p:spTree>
    <p:extLst>
      <p:ext uri="{BB962C8B-B14F-4D97-AF65-F5344CB8AC3E}">
        <p14:creationId xmlns:p14="http://schemas.microsoft.com/office/powerpoint/2010/main" val="278382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Belangenverklaringen</a:t>
            </a:r>
            <a:endParaRPr lang="nl-NL" dirty="0"/>
          </a:p>
        </p:txBody>
      </p:sp>
      <p:sp>
        <p:nvSpPr>
          <p:cNvPr id="3" name="Tijdelijke aanduiding voor inhoud 2"/>
          <p:cNvSpPr>
            <a:spLocks noGrp="1"/>
          </p:cNvSpPr>
          <p:nvPr>
            <p:ph idx="1"/>
          </p:nvPr>
        </p:nvSpPr>
        <p:spPr>
          <a:xfrm>
            <a:off x="397933" y="1191733"/>
            <a:ext cx="11506200" cy="3962158"/>
          </a:xfrm>
        </p:spPr>
        <p:txBody>
          <a:bodyPr>
            <a:normAutofit/>
          </a:bodyPr>
          <a:lstStyle/>
          <a:p>
            <a:pPr marL="0" indent="0">
              <a:buNone/>
            </a:pPr>
            <a:r>
              <a:rPr lang="nl-NL" sz="2000" dirty="0" smtClean="0"/>
              <a:t>Schriftelijke verklaring van </a:t>
            </a:r>
            <a:r>
              <a:rPr lang="nl-NL" sz="2000" dirty="0" err="1" smtClean="0"/>
              <a:t>werkgroepleden</a:t>
            </a:r>
            <a:r>
              <a:rPr lang="nl-NL" sz="2000" dirty="0" smtClean="0"/>
              <a:t>:</a:t>
            </a:r>
          </a:p>
          <a:p>
            <a:r>
              <a:rPr lang="nl-NL" sz="2000" dirty="0" smtClean="0"/>
              <a:t>(financieel </a:t>
            </a:r>
            <a:r>
              <a:rPr lang="nl-NL" sz="2000" dirty="0"/>
              <a:t>ondersteunde) betrekking </a:t>
            </a:r>
            <a:r>
              <a:rPr lang="nl-NL" sz="2000" dirty="0" smtClean="0"/>
              <a:t>met </a:t>
            </a:r>
            <a:r>
              <a:rPr lang="nl-NL" sz="2000" dirty="0"/>
              <a:t>commerciële bedrijven, organisaties of instellingen die </a:t>
            </a:r>
            <a:r>
              <a:rPr lang="nl-NL" sz="2000" dirty="0" smtClean="0"/>
              <a:t>in verband </a:t>
            </a:r>
            <a:r>
              <a:rPr lang="nl-NL" sz="2000" dirty="0"/>
              <a:t>staan met het onderwerp van de leidraad </a:t>
            </a:r>
            <a:r>
              <a:rPr lang="nl-NL" sz="2000" dirty="0" smtClean="0"/>
              <a:t>in de laatste 3 jaar</a:t>
            </a:r>
          </a:p>
          <a:p>
            <a:r>
              <a:rPr lang="nl-NL" sz="2000" dirty="0" smtClean="0"/>
              <a:t>persoonlijke </a:t>
            </a:r>
            <a:r>
              <a:rPr lang="nl-NL" sz="2000" dirty="0"/>
              <a:t>financiële </a:t>
            </a:r>
            <a:r>
              <a:rPr lang="nl-NL" sz="2000" dirty="0" smtClean="0"/>
              <a:t>belangen</a:t>
            </a:r>
          </a:p>
          <a:p>
            <a:r>
              <a:rPr lang="nl-NL" sz="2000" dirty="0" smtClean="0"/>
              <a:t>belangen </a:t>
            </a:r>
            <a:r>
              <a:rPr lang="nl-NL" sz="2000" dirty="0"/>
              <a:t>door persoonlijke </a:t>
            </a:r>
            <a:r>
              <a:rPr lang="nl-NL" sz="2000" dirty="0" smtClean="0"/>
              <a:t>relaties</a:t>
            </a:r>
          </a:p>
          <a:p>
            <a:r>
              <a:rPr lang="nl-NL" sz="2000" dirty="0" smtClean="0"/>
              <a:t>belangen </a:t>
            </a:r>
            <a:r>
              <a:rPr lang="nl-NL" sz="2000" dirty="0"/>
              <a:t>d.m.v. </a:t>
            </a:r>
            <a:r>
              <a:rPr lang="nl-NL" sz="2000" dirty="0" smtClean="0"/>
              <a:t>reputatiemanagement</a:t>
            </a:r>
          </a:p>
          <a:p>
            <a:r>
              <a:rPr lang="nl-NL" sz="2000" dirty="0" smtClean="0"/>
              <a:t>belangen </a:t>
            </a:r>
            <a:r>
              <a:rPr lang="nl-NL" sz="2000" dirty="0"/>
              <a:t>vanwege extern gefinancierd </a:t>
            </a:r>
            <a:r>
              <a:rPr lang="nl-NL" sz="2000" dirty="0" smtClean="0"/>
              <a:t>onderzoek</a:t>
            </a:r>
          </a:p>
          <a:p>
            <a:r>
              <a:rPr lang="nl-NL" sz="2000" dirty="0" smtClean="0"/>
              <a:t>belangen </a:t>
            </a:r>
            <a:r>
              <a:rPr lang="nl-NL" sz="2000" dirty="0"/>
              <a:t>door </a:t>
            </a:r>
            <a:r>
              <a:rPr lang="nl-NL" sz="2000" dirty="0" smtClean="0"/>
              <a:t>kennisvalorisatie</a:t>
            </a:r>
            <a:endParaRPr lang="nl-NL" sz="2000" dirty="0"/>
          </a:p>
        </p:txBody>
      </p:sp>
      <p:sp>
        <p:nvSpPr>
          <p:cNvPr id="4" name="Tekstvak 3"/>
          <p:cNvSpPr txBox="1"/>
          <p:nvPr/>
        </p:nvSpPr>
        <p:spPr>
          <a:xfrm>
            <a:off x="7778943" y="5891645"/>
            <a:ext cx="4125190" cy="738664"/>
          </a:xfrm>
          <a:prstGeom prst="rect">
            <a:avLst/>
          </a:prstGeom>
          <a:noFill/>
          <a:ln>
            <a:solidFill>
              <a:schemeClr val="bg1">
                <a:lumMod val="65000"/>
              </a:schemeClr>
            </a:solidFill>
          </a:ln>
        </p:spPr>
        <p:txBody>
          <a:bodyPr wrap="square" rtlCol="0">
            <a:spAutoFit/>
          </a:bodyPr>
          <a:lstStyle/>
          <a:p>
            <a:r>
              <a:rPr lang="nl-NL" sz="1400" dirty="0">
                <a:solidFill>
                  <a:schemeClr val="bg1">
                    <a:lumMod val="65000"/>
                  </a:schemeClr>
                </a:solidFill>
              </a:rPr>
              <a:t>(Code ter voorkoming van oneigenlijke beïnvloeding door belangenverstrengeling, opgesteld door KNAW, KNMG, GR, CBO, NHG en OMS, versie januari 2012</a:t>
            </a:r>
            <a:r>
              <a:rPr lang="nl-NL" sz="1400" dirty="0" smtClean="0">
                <a:solidFill>
                  <a:schemeClr val="bg1">
                    <a:lumMod val="65000"/>
                  </a:schemeClr>
                </a:solidFill>
              </a:rPr>
              <a:t>)</a:t>
            </a:r>
            <a:endParaRPr lang="nl-NL" sz="1400" dirty="0">
              <a:solidFill>
                <a:schemeClr val="bg1">
                  <a:lumMod val="65000"/>
                </a:schemeClr>
              </a:solidFill>
            </a:endParaRPr>
          </a:p>
        </p:txBody>
      </p:sp>
    </p:spTree>
    <p:extLst>
      <p:ext uri="{BB962C8B-B14F-4D97-AF65-F5344CB8AC3E}">
        <p14:creationId xmlns:p14="http://schemas.microsoft.com/office/powerpoint/2010/main" val="42041837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97933" y="1134606"/>
            <a:ext cx="10662445" cy="2308324"/>
          </a:xfrm>
          <a:prstGeom prst="rect">
            <a:avLst/>
          </a:prstGeom>
          <a:solidFill>
            <a:schemeClr val="accent4">
              <a:lumMod val="20000"/>
              <a:lumOff val="80000"/>
            </a:schemeClr>
          </a:solidFill>
        </p:spPr>
        <p:txBody>
          <a:bodyPr wrap="square" rtlCol="0">
            <a:spAutoFit/>
          </a:bodyPr>
          <a:lstStyle/>
          <a:p>
            <a:r>
              <a:rPr lang="nl-NL" sz="2400" dirty="0">
                <a:solidFill>
                  <a:srgbClr val="0070C0"/>
                </a:solidFill>
              </a:rPr>
              <a:t>Aanbeveling </a:t>
            </a:r>
            <a:r>
              <a:rPr lang="nl-NL" sz="2400" dirty="0" smtClean="0">
                <a:solidFill>
                  <a:srgbClr val="0070C0"/>
                </a:solidFill>
              </a:rPr>
              <a:t>8</a:t>
            </a:r>
            <a:endParaRPr lang="nl-NL" sz="2400" dirty="0">
              <a:solidFill>
                <a:srgbClr val="0070C0"/>
              </a:solidFill>
            </a:endParaRPr>
          </a:p>
          <a:p>
            <a:r>
              <a:rPr lang="nl-NL" sz="2400" dirty="0"/>
              <a:t>Het </a:t>
            </a:r>
            <a:r>
              <a:rPr lang="nl-NL" sz="2400" dirty="0" smtClean="0"/>
              <a:t>virtuele analyzermodel </a:t>
            </a:r>
            <a:r>
              <a:rPr lang="nl-NL" sz="2400" dirty="0"/>
              <a:t>is toepasbaar indien </a:t>
            </a:r>
            <a:r>
              <a:rPr lang="nl-NL" sz="2400" dirty="0" smtClean="0"/>
              <a:t>de </a:t>
            </a:r>
            <a:r>
              <a:rPr lang="nl-NL" sz="2400" dirty="0"/>
              <a:t>bias, </a:t>
            </a:r>
            <a:r>
              <a:rPr lang="nl-NL" sz="2400" dirty="0" smtClean="0"/>
              <a:t>onderlinge bias en imprecisie van alle analyzers tezamen binnen de Tea, respectievelijk MAU voor de virtuele analyzer vallen.</a:t>
            </a:r>
          </a:p>
          <a:p>
            <a:r>
              <a:rPr lang="nl-NL" sz="2400" dirty="0" smtClean="0"/>
              <a:t>(zie 8.11)</a:t>
            </a:r>
          </a:p>
          <a:p>
            <a:endParaRPr lang="nl-NL" sz="2400" dirty="0"/>
          </a:p>
        </p:txBody>
      </p:sp>
    </p:spTree>
    <p:extLst>
      <p:ext uri="{BB962C8B-B14F-4D97-AF65-F5344CB8AC3E}">
        <p14:creationId xmlns:p14="http://schemas.microsoft.com/office/powerpoint/2010/main" val="1321581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97933" y="1134606"/>
            <a:ext cx="10662445" cy="3416320"/>
          </a:xfrm>
          <a:prstGeom prst="rect">
            <a:avLst/>
          </a:prstGeom>
          <a:solidFill>
            <a:schemeClr val="accent4">
              <a:lumMod val="20000"/>
              <a:lumOff val="80000"/>
            </a:schemeClr>
          </a:solidFill>
        </p:spPr>
        <p:txBody>
          <a:bodyPr wrap="square" rtlCol="0">
            <a:spAutoFit/>
          </a:bodyPr>
          <a:lstStyle/>
          <a:p>
            <a:r>
              <a:rPr lang="nl-NL" sz="2400" dirty="0" smtClean="0">
                <a:solidFill>
                  <a:srgbClr val="0070C0"/>
                </a:solidFill>
              </a:rPr>
              <a:t>Aanbeveling </a:t>
            </a:r>
            <a:r>
              <a:rPr lang="nl-NL" sz="2400" dirty="0">
                <a:solidFill>
                  <a:srgbClr val="0070C0"/>
                </a:solidFill>
              </a:rPr>
              <a:t>8</a:t>
            </a:r>
          </a:p>
          <a:p>
            <a:r>
              <a:rPr lang="nl-NL" sz="2400" dirty="0"/>
              <a:t>Indien een laboratoriumorganisatie niet kiest voor een virtuele </a:t>
            </a:r>
            <a:r>
              <a:rPr lang="nl-NL" sz="2400" dirty="0" smtClean="0"/>
              <a:t>analyzer, </a:t>
            </a:r>
            <a:r>
              <a:rPr lang="nl-NL" sz="2400" dirty="0"/>
              <a:t>maar wel te maken heeft met meer analyzers en/of meer locaties, kan een alternatieve aanpak gekozen worden om individuele laboratoriumbepalingen dusdanig te bewaken dat de uitslagen uitwisselbaar blijven. Voor ieder afzonderlijk systeem dient dan per bepaling eigen doelwaarden en doel-standaarddeviaties te worden vastgesteld en adequaat bewaakt. </a:t>
            </a:r>
            <a:endParaRPr lang="nl-NL" sz="2400" dirty="0" smtClean="0"/>
          </a:p>
          <a:p>
            <a:r>
              <a:rPr lang="nl-NL" sz="2400" dirty="0" smtClean="0"/>
              <a:t>(</a:t>
            </a:r>
            <a:r>
              <a:rPr lang="nl-NL" sz="2400" dirty="0"/>
              <a:t>zie </a:t>
            </a:r>
            <a:r>
              <a:rPr lang="nl-NL" sz="2400" dirty="0" smtClean="0"/>
              <a:t>8.11)</a:t>
            </a:r>
            <a:endParaRPr lang="nl-NL" sz="2400" dirty="0"/>
          </a:p>
          <a:p>
            <a:endParaRPr lang="nl-NL" sz="2400" dirty="0">
              <a:solidFill>
                <a:srgbClr val="0070C0"/>
              </a:solidFill>
            </a:endParaRPr>
          </a:p>
        </p:txBody>
      </p:sp>
    </p:spTree>
    <p:extLst>
      <p:ext uri="{BB962C8B-B14F-4D97-AF65-F5344CB8AC3E}">
        <p14:creationId xmlns:p14="http://schemas.microsoft.com/office/powerpoint/2010/main" val="32285211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7.4 Vaststellen van de imprecisie</a:t>
            </a:r>
            <a:endParaRPr lang="nl-NL" dirty="0"/>
          </a:p>
        </p:txBody>
      </p:sp>
      <p:sp>
        <p:nvSpPr>
          <p:cNvPr id="3" name="Tijdelijke aanduiding voor inhoud 2"/>
          <p:cNvSpPr>
            <a:spLocks noGrp="1"/>
          </p:cNvSpPr>
          <p:nvPr>
            <p:ph idx="1"/>
          </p:nvPr>
        </p:nvSpPr>
        <p:spPr>
          <a:xfrm>
            <a:off x="397933" y="943692"/>
            <a:ext cx="11506200" cy="5609508"/>
          </a:xfrm>
          <a:solidFill>
            <a:schemeClr val="accent1">
              <a:lumMod val="20000"/>
              <a:lumOff val="80000"/>
            </a:schemeClr>
          </a:solidFill>
        </p:spPr>
        <p:txBody>
          <a:bodyPr>
            <a:normAutofit/>
          </a:bodyPr>
          <a:lstStyle/>
          <a:p>
            <a:pPr marL="0" indent="0">
              <a:buNone/>
            </a:pPr>
            <a:r>
              <a:rPr lang="nl-NL" dirty="0" smtClean="0"/>
              <a:t>Spreidingsmaat voor imprecisie is standaarddeviatie (SD)</a:t>
            </a:r>
          </a:p>
          <a:p>
            <a:pPr marL="0" indent="0">
              <a:buNone/>
            </a:pPr>
            <a:endParaRPr lang="nl-NL" dirty="0"/>
          </a:p>
          <a:p>
            <a:pPr marL="0" indent="0">
              <a:buNone/>
            </a:pPr>
            <a:r>
              <a:rPr lang="nl-NL" dirty="0" smtClean="0"/>
              <a:t>Verschillende manieren om imprecisie vast te stellen (met oplopende variatie):</a:t>
            </a:r>
          </a:p>
          <a:p>
            <a:r>
              <a:rPr lang="nl-NL" dirty="0" smtClean="0"/>
              <a:t>herhaalbaarheid (</a:t>
            </a:r>
            <a:r>
              <a:rPr lang="nl-NL" i="1" dirty="0" err="1" smtClean="0"/>
              <a:t>repeatability</a:t>
            </a:r>
            <a:r>
              <a:rPr lang="nl-NL" dirty="0" smtClean="0"/>
              <a:t>, “binnen </a:t>
            </a:r>
            <a:r>
              <a:rPr lang="nl-NL" i="1" dirty="0" smtClean="0"/>
              <a:t>run</a:t>
            </a:r>
            <a:r>
              <a:rPr lang="nl-NL" dirty="0" smtClean="0"/>
              <a:t>”: onder gelijkblijvende condities)</a:t>
            </a:r>
          </a:p>
          <a:p>
            <a:r>
              <a:rPr lang="nl-NL" b="1" i="1" dirty="0" err="1" smtClean="0"/>
              <a:t>intermediate</a:t>
            </a:r>
            <a:r>
              <a:rPr lang="nl-NL" b="1" i="1" dirty="0" smtClean="0"/>
              <a:t> </a:t>
            </a:r>
            <a:r>
              <a:rPr lang="nl-NL" b="1" i="1" dirty="0" err="1" smtClean="0"/>
              <a:t>reproducibility</a:t>
            </a:r>
            <a:r>
              <a:rPr lang="nl-NL" b="1" i="1" dirty="0" smtClean="0"/>
              <a:t> </a:t>
            </a:r>
            <a:r>
              <a:rPr lang="nl-NL" b="1" dirty="0" smtClean="0"/>
              <a:t>(“tussen </a:t>
            </a:r>
            <a:r>
              <a:rPr lang="nl-NL" b="1" i="1" dirty="0" smtClean="0"/>
              <a:t>run</a:t>
            </a:r>
            <a:r>
              <a:rPr lang="nl-NL" b="1" dirty="0" smtClean="0"/>
              <a:t>”, tussenvorm)</a:t>
            </a:r>
          </a:p>
          <a:p>
            <a:r>
              <a:rPr lang="nl-NL" dirty="0" smtClean="0"/>
              <a:t>reproduceerbaarheid (verschillende labs, verschillende </a:t>
            </a:r>
            <a:r>
              <a:rPr lang="nl-NL" dirty="0" err="1" smtClean="0"/>
              <a:t>analysers</a:t>
            </a:r>
            <a:r>
              <a:rPr lang="nl-NL" dirty="0" smtClean="0"/>
              <a:t>, verschillende analisten)</a:t>
            </a:r>
          </a:p>
          <a:p>
            <a:pPr marL="0" indent="0">
              <a:buNone/>
            </a:pPr>
            <a:endParaRPr lang="nl-NL" dirty="0" smtClean="0"/>
          </a:p>
          <a:p>
            <a:pPr marL="0" indent="0">
              <a:buNone/>
            </a:pPr>
            <a:r>
              <a:rPr lang="nl-NL" dirty="0" smtClean="0"/>
              <a:t>SD en prestatie methode doorgaans vastgesteld o.b.v. </a:t>
            </a:r>
            <a:r>
              <a:rPr lang="nl-NL" b="1" i="1" dirty="0" err="1" smtClean="0"/>
              <a:t>intermediate</a:t>
            </a:r>
            <a:r>
              <a:rPr lang="nl-NL" b="1" i="1" dirty="0" smtClean="0"/>
              <a:t> </a:t>
            </a:r>
            <a:r>
              <a:rPr lang="nl-NL" b="1" i="1" dirty="0" err="1" smtClean="0"/>
              <a:t>reproducibility</a:t>
            </a:r>
            <a:endParaRPr lang="nl-NL" b="1" i="1" dirty="0" smtClean="0"/>
          </a:p>
          <a:p>
            <a:r>
              <a:rPr lang="nl-NL" dirty="0" smtClean="0"/>
              <a:t>één </a:t>
            </a:r>
            <a:r>
              <a:rPr lang="nl-NL" dirty="0" err="1" smtClean="0"/>
              <a:t>analyser</a:t>
            </a:r>
            <a:r>
              <a:rPr lang="nl-NL" dirty="0" smtClean="0"/>
              <a:t>, tijdsperiode bijv. 3 maanden, inclusief kalibratie- en reagenswisselingen</a:t>
            </a:r>
          </a:p>
        </p:txBody>
      </p:sp>
    </p:spTree>
    <p:extLst>
      <p:ext uri="{BB962C8B-B14F-4D97-AF65-F5344CB8AC3E}">
        <p14:creationId xmlns:p14="http://schemas.microsoft.com/office/powerpoint/2010/main" val="10272712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7.4 Vaststellen van de imprecisie</a:t>
            </a:r>
            <a:endParaRPr lang="nl-NL" dirty="0"/>
          </a:p>
        </p:txBody>
      </p:sp>
      <p:sp>
        <p:nvSpPr>
          <p:cNvPr id="3" name="Tijdelijke aanduiding voor inhoud 2"/>
          <p:cNvSpPr>
            <a:spLocks noGrp="1"/>
          </p:cNvSpPr>
          <p:nvPr>
            <p:ph idx="1"/>
          </p:nvPr>
        </p:nvSpPr>
        <p:spPr>
          <a:xfrm>
            <a:off x="397933" y="943692"/>
            <a:ext cx="11506200" cy="5609508"/>
          </a:xfrm>
          <a:solidFill>
            <a:schemeClr val="accent1">
              <a:lumMod val="20000"/>
              <a:lumOff val="80000"/>
            </a:schemeClr>
          </a:solidFill>
        </p:spPr>
        <p:txBody>
          <a:bodyPr>
            <a:normAutofit/>
          </a:bodyPr>
          <a:lstStyle/>
          <a:p>
            <a:pPr marL="0" indent="0">
              <a:buNone/>
            </a:pPr>
            <a:r>
              <a:rPr lang="nl-NL" dirty="0" smtClean="0"/>
              <a:t>In essentie 3 mogelijkheden bepaling SD</a:t>
            </a:r>
          </a:p>
          <a:p>
            <a:pPr marL="0" indent="0">
              <a:buNone/>
            </a:pPr>
            <a:endParaRPr lang="nl-NL" dirty="0"/>
          </a:p>
          <a:p>
            <a:r>
              <a:rPr lang="nl-NL" dirty="0" smtClean="0"/>
              <a:t>O.b.v. alle metingen met verwijdering van uitbijters met bekende oorzaak</a:t>
            </a:r>
          </a:p>
          <a:p>
            <a:pPr lvl="1"/>
            <a:r>
              <a:rPr lang="nl-NL" dirty="0" smtClean="0"/>
              <a:t>conform ISO TS20914</a:t>
            </a:r>
          </a:p>
          <a:p>
            <a:pPr lvl="1"/>
            <a:r>
              <a:rPr lang="nl-NL" dirty="0" smtClean="0"/>
              <a:t>weergave condities waaronder </a:t>
            </a:r>
            <a:r>
              <a:rPr lang="nl-NL" dirty="0" err="1" smtClean="0"/>
              <a:t>patiëntenmonsters</a:t>
            </a:r>
            <a:r>
              <a:rPr lang="nl-NL" dirty="0" smtClean="0"/>
              <a:t> zijn bepaald</a:t>
            </a:r>
          </a:p>
          <a:p>
            <a:pPr lvl="1"/>
            <a:r>
              <a:rPr lang="nl-NL" dirty="0" smtClean="0"/>
              <a:t>correct meetonzekerheid</a:t>
            </a:r>
          </a:p>
          <a:p>
            <a:r>
              <a:rPr lang="nl-NL" dirty="0" smtClean="0"/>
              <a:t>Geschoond voor uitbijters</a:t>
            </a:r>
          </a:p>
          <a:p>
            <a:pPr lvl="1"/>
            <a:r>
              <a:rPr lang="nl-NL" dirty="0" smtClean="0"/>
              <a:t>NB: QC-software gaat verschillend om met uitbijters</a:t>
            </a:r>
          </a:p>
          <a:p>
            <a:pPr lvl="2"/>
            <a:r>
              <a:rPr lang="nl-NL" dirty="0" err="1" smtClean="0"/>
              <a:t>Unity</a:t>
            </a:r>
            <a:r>
              <a:rPr lang="nl-NL" dirty="0" smtClean="0"/>
              <a:t> </a:t>
            </a:r>
            <a:r>
              <a:rPr lang="nl-NL" dirty="0" err="1" smtClean="0"/>
              <a:t>RealTime</a:t>
            </a:r>
            <a:r>
              <a:rPr lang="nl-NL" dirty="0" smtClean="0"/>
              <a:t>: geen uitbijterdetectie, maar automatische verwijdering alle afwijkende QC</a:t>
            </a:r>
          </a:p>
          <a:p>
            <a:pPr lvl="2"/>
            <a:r>
              <a:rPr lang="nl-NL" dirty="0" err="1" smtClean="0"/>
              <a:t>QCToday</a:t>
            </a:r>
            <a:r>
              <a:rPr lang="nl-NL" dirty="0" smtClean="0"/>
              <a:t>: eigen uitbijterdetectie, wordt niet meegenomen in statistiek</a:t>
            </a:r>
          </a:p>
          <a:p>
            <a:r>
              <a:rPr lang="nl-NL" i="1" dirty="0" err="1" smtClean="0"/>
              <a:t>Moving</a:t>
            </a:r>
            <a:r>
              <a:rPr lang="nl-NL" i="1" dirty="0" smtClean="0"/>
              <a:t> range</a:t>
            </a:r>
          </a:p>
          <a:p>
            <a:pPr lvl="1"/>
            <a:r>
              <a:rPr lang="nl-NL" dirty="0" smtClean="0"/>
              <a:t>geschoond voor uitbijters en invloeden van </a:t>
            </a:r>
            <a:r>
              <a:rPr lang="nl-NL" dirty="0" err="1" smtClean="0"/>
              <a:t>shifts</a:t>
            </a:r>
            <a:endParaRPr lang="nl-NL" dirty="0" smtClean="0"/>
          </a:p>
        </p:txBody>
      </p:sp>
    </p:spTree>
    <p:extLst>
      <p:ext uri="{BB962C8B-B14F-4D97-AF65-F5344CB8AC3E}">
        <p14:creationId xmlns:p14="http://schemas.microsoft.com/office/powerpoint/2010/main" val="25883183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solidFill>
                  <a:schemeClr val="bg1">
                    <a:lumMod val="65000"/>
                  </a:schemeClr>
                </a:solidFill>
              </a:rPr>
              <a:t>Leidraad</a:t>
            </a:r>
          </a:p>
          <a:p>
            <a:pPr lvl="1"/>
            <a:r>
              <a:rPr lang="nl-NL" dirty="0" smtClean="0">
                <a:solidFill>
                  <a:schemeClr val="bg1">
                    <a:lumMod val="65000"/>
                  </a:schemeClr>
                </a:solidFill>
              </a:rPr>
              <a:t>Belangrijkste onderwerpen</a:t>
            </a:r>
          </a:p>
          <a:p>
            <a:pPr lvl="1"/>
            <a:r>
              <a:rPr lang="nl-NL" dirty="0" smtClean="0">
                <a:solidFill>
                  <a:schemeClr val="bg1">
                    <a:lumMod val="65000"/>
                  </a:schemeClr>
                </a:solidFill>
              </a:rPr>
              <a:t>Stroomschema</a:t>
            </a:r>
          </a:p>
          <a:p>
            <a:pPr lvl="1"/>
            <a:r>
              <a:rPr lang="nl-NL" dirty="0" smtClean="0">
                <a:solidFill>
                  <a:schemeClr val="bg1">
                    <a:lumMod val="65000"/>
                  </a:schemeClr>
                </a:solidFill>
              </a:rPr>
              <a:t>Aanbevelingen</a:t>
            </a:r>
          </a:p>
          <a:p>
            <a:endParaRPr lang="nl-NL" dirty="0" smtClean="0">
              <a:solidFill>
                <a:schemeClr val="bg1">
                  <a:lumMod val="65000"/>
                </a:schemeClr>
              </a:solidFill>
            </a:endParaRPr>
          </a:p>
          <a:p>
            <a:r>
              <a:rPr lang="nl-NL" dirty="0" smtClean="0">
                <a:solidFill>
                  <a:schemeClr val="bg1">
                    <a:lumMod val="65000"/>
                  </a:schemeClr>
                </a:solidFill>
              </a:rPr>
              <a:t>Inleiding QC</a:t>
            </a:r>
          </a:p>
          <a:p>
            <a:r>
              <a:rPr lang="nl-NL" dirty="0" smtClean="0">
                <a:solidFill>
                  <a:schemeClr val="bg1">
                    <a:lumMod val="65000"/>
                  </a:schemeClr>
                </a:solidFill>
              </a:rPr>
              <a:t>Analytische Prestatie Specificatie (APS)</a:t>
            </a:r>
          </a:p>
          <a:p>
            <a:r>
              <a:rPr lang="nl-NL" dirty="0" smtClean="0">
                <a:solidFill>
                  <a:schemeClr val="bg1">
                    <a:lumMod val="65000"/>
                  </a:schemeClr>
                </a:solidFill>
              </a:rPr>
              <a:t>Total Error of Meetonzekerheid</a:t>
            </a:r>
          </a:p>
          <a:p>
            <a:r>
              <a:rPr lang="nl-NL" dirty="0" smtClean="0">
                <a:solidFill>
                  <a:schemeClr val="bg1">
                    <a:lumMod val="65000"/>
                  </a:schemeClr>
                </a:solidFill>
              </a:rPr>
              <a:t>Virtuele analyzer</a:t>
            </a:r>
          </a:p>
          <a:p>
            <a:r>
              <a:rPr lang="nl-NL" dirty="0" smtClean="0"/>
              <a:t>Westgard QC</a:t>
            </a:r>
          </a:p>
          <a:p>
            <a:r>
              <a:rPr lang="nl-NL" dirty="0" smtClean="0">
                <a:solidFill>
                  <a:schemeClr val="bg1">
                    <a:lumMod val="65000"/>
                  </a:schemeClr>
                </a:solidFill>
              </a:rPr>
              <a:t>Six Sigma</a:t>
            </a:r>
          </a:p>
          <a:p>
            <a:r>
              <a:rPr lang="nl-NL" dirty="0" smtClean="0">
                <a:solidFill>
                  <a:schemeClr val="bg1">
                    <a:lumMod val="65000"/>
                  </a:schemeClr>
                </a:solidFill>
              </a:rPr>
              <a:t>PBRTQC (Voortschrijdend gemiddelde)</a:t>
            </a:r>
          </a:p>
          <a:p>
            <a:endParaRPr lang="nl-NL" dirty="0"/>
          </a:p>
        </p:txBody>
      </p:sp>
    </p:spTree>
    <p:extLst>
      <p:ext uri="{BB962C8B-B14F-4D97-AF65-F5344CB8AC3E}">
        <p14:creationId xmlns:p14="http://schemas.microsoft.com/office/powerpoint/2010/main" val="3237234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7933" y="229659"/>
            <a:ext cx="11506200" cy="606941"/>
          </a:xfrm>
        </p:spPr>
        <p:txBody>
          <a:bodyPr/>
          <a:lstStyle/>
          <a:p>
            <a:r>
              <a:rPr lang="nl-NL" dirty="0"/>
              <a:t>7.5 Westgard QC</a:t>
            </a:r>
          </a:p>
        </p:txBody>
      </p:sp>
      <p:sp>
        <p:nvSpPr>
          <p:cNvPr id="3" name="Tijdelijke aanduiding voor inhoud 2"/>
          <p:cNvSpPr>
            <a:spLocks noGrp="1"/>
          </p:cNvSpPr>
          <p:nvPr>
            <p:ph idx="1"/>
          </p:nvPr>
        </p:nvSpPr>
        <p:spPr>
          <a:xfrm>
            <a:off x="455598" y="836600"/>
            <a:ext cx="11736402" cy="2498882"/>
          </a:xfrm>
          <a:solidFill>
            <a:schemeClr val="accent1">
              <a:lumMod val="20000"/>
              <a:lumOff val="80000"/>
            </a:schemeClr>
          </a:solidFill>
        </p:spPr>
        <p:txBody>
          <a:bodyPr>
            <a:normAutofit/>
          </a:bodyPr>
          <a:lstStyle/>
          <a:p>
            <a:pPr marL="0" indent="0">
              <a:buNone/>
            </a:pPr>
            <a:r>
              <a:rPr lang="nl-NL" sz="2000" dirty="0" err="1"/>
              <a:t>sind</a:t>
            </a:r>
            <a:r>
              <a:rPr lang="nl-NL" sz="2000" dirty="0"/>
              <a:t> jaren 1970-1980 in klinisch chemische laboratoria </a:t>
            </a:r>
            <a:r>
              <a:rPr lang="nl-NL" sz="2000" dirty="0" smtClean="0"/>
              <a:t>gebruikelijk: </a:t>
            </a:r>
          </a:p>
          <a:p>
            <a:r>
              <a:rPr lang="nl-NL" sz="2000" dirty="0" smtClean="0"/>
              <a:t>criteria </a:t>
            </a:r>
            <a:r>
              <a:rPr lang="nl-NL" sz="2000" dirty="0"/>
              <a:t>en beoordelingsmethodieken volgens </a:t>
            </a:r>
            <a:r>
              <a:rPr lang="nl-NL" sz="2000" dirty="0" err="1"/>
              <a:t>Levey</a:t>
            </a:r>
            <a:r>
              <a:rPr lang="nl-NL" sz="2000" dirty="0"/>
              <a:t> </a:t>
            </a:r>
            <a:r>
              <a:rPr lang="nl-NL" sz="2000" dirty="0" smtClean="0"/>
              <a:t>&amp; </a:t>
            </a:r>
            <a:r>
              <a:rPr lang="nl-NL" sz="2000" dirty="0" err="1"/>
              <a:t>Jennings</a:t>
            </a:r>
            <a:r>
              <a:rPr lang="nl-NL" sz="2000" dirty="0"/>
              <a:t> [1950], respectievelijk Westgard et al. [1981</a:t>
            </a:r>
            <a:r>
              <a:rPr lang="nl-NL" sz="2000" dirty="0" smtClean="0"/>
              <a:t>]</a:t>
            </a:r>
          </a:p>
          <a:p>
            <a:r>
              <a:rPr lang="nl-NL" sz="2000" dirty="0" smtClean="0"/>
              <a:t>kwaliteitscontrole gebaseerd </a:t>
            </a:r>
            <a:r>
              <a:rPr lang="nl-NL" sz="2000" dirty="0"/>
              <a:t>op </a:t>
            </a:r>
            <a:r>
              <a:rPr lang="nl-NL" sz="2000" dirty="0" smtClean="0"/>
              <a:t>statistische benadering </a:t>
            </a:r>
            <a:r>
              <a:rPr lang="nl-NL" sz="2000" dirty="0" smtClean="0"/>
              <a:t>beschreven door </a:t>
            </a:r>
            <a:r>
              <a:rPr lang="nl-NL" sz="2000" dirty="0" err="1"/>
              <a:t>Shewhart</a:t>
            </a:r>
            <a:r>
              <a:rPr lang="nl-NL" sz="2000" dirty="0"/>
              <a:t> </a:t>
            </a:r>
            <a:r>
              <a:rPr lang="nl-NL" sz="2000" dirty="0" smtClean="0"/>
              <a:t> [</a:t>
            </a:r>
            <a:r>
              <a:rPr lang="nl-NL" sz="2000" dirty="0"/>
              <a:t>1931</a:t>
            </a:r>
            <a:r>
              <a:rPr lang="nl-NL" sz="2000" dirty="0" smtClean="0"/>
              <a:t>]</a:t>
            </a:r>
          </a:p>
          <a:p>
            <a:r>
              <a:rPr lang="nl-NL" sz="2000" dirty="0" smtClean="0"/>
              <a:t>gebaseerd op Western Electric </a:t>
            </a:r>
            <a:r>
              <a:rPr lang="nl-NL" sz="2000" dirty="0" err="1" smtClean="0"/>
              <a:t>rules</a:t>
            </a:r>
            <a:endParaRPr lang="nl-NL" sz="2000" dirty="0" smtClean="0"/>
          </a:p>
          <a:p>
            <a:r>
              <a:rPr lang="nl-NL" sz="2000" dirty="0" smtClean="0"/>
              <a:t>bedoeld voor productieproces en analoge telegraaf- en telefoonverbindingen</a:t>
            </a:r>
            <a:endParaRPr lang="nl-NL" sz="2000" dirty="0"/>
          </a:p>
          <a:p>
            <a:pPr marL="0" indent="0">
              <a:buNone/>
            </a:pPr>
            <a:endParaRPr lang="nl-NL" dirty="0" smtClean="0"/>
          </a:p>
          <a:p>
            <a:pPr marL="0" indent="0">
              <a:buNone/>
            </a:pPr>
            <a:endParaRPr lang="nl-NL" dirty="0" smtClean="0"/>
          </a:p>
        </p:txBody>
      </p:sp>
      <p:pic>
        <p:nvPicPr>
          <p:cNvPr id="4" name="Picture 4" descr="western_elect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598" y="3459678"/>
            <a:ext cx="45434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515" y="3459678"/>
            <a:ext cx="20494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kstvak 4"/>
          <p:cNvSpPr txBox="1">
            <a:spLocks noChangeArrowheads="1"/>
          </p:cNvSpPr>
          <p:nvPr/>
        </p:nvSpPr>
        <p:spPr bwMode="auto">
          <a:xfrm>
            <a:off x="5282515" y="6196528"/>
            <a:ext cx="1944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nl-NL" altLang="nl-NL" sz="1400" dirty="0">
                <a:cs typeface="Arial" charset="0"/>
              </a:rPr>
              <a:t>Walter A. </a:t>
            </a:r>
            <a:r>
              <a:rPr lang="nl-NL" altLang="nl-NL" sz="1400" dirty="0" err="1">
                <a:cs typeface="Arial" charset="0"/>
              </a:rPr>
              <a:t>Shewhart</a:t>
            </a:r>
            <a:endParaRPr lang="nl-NL" altLang="nl-NL" sz="1400" dirty="0">
              <a:cs typeface="Arial" charset="0"/>
            </a:endParaRPr>
          </a:p>
          <a:p>
            <a:pPr algn="ctr"/>
            <a:r>
              <a:rPr lang="nl-NL" altLang="nl-NL" sz="1400" dirty="0">
                <a:cs typeface="Arial" charset="0"/>
              </a:rPr>
              <a:t>(1891-1967)</a:t>
            </a:r>
          </a:p>
        </p:txBody>
      </p:sp>
      <p:sp>
        <p:nvSpPr>
          <p:cNvPr id="7" name="Tekstvak 6"/>
          <p:cNvSpPr txBox="1"/>
          <p:nvPr/>
        </p:nvSpPr>
        <p:spPr>
          <a:xfrm>
            <a:off x="7685903" y="4628753"/>
            <a:ext cx="4218230" cy="2031325"/>
          </a:xfrm>
          <a:prstGeom prst="rect">
            <a:avLst/>
          </a:prstGeom>
          <a:noFill/>
          <a:ln>
            <a:solidFill>
              <a:schemeClr val="bg1">
                <a:lumMod val="65000"/>
              </a:schemeClr>
            </a:solidFill>
          </a:ln>
        </p:spPr>
        <p:txBody>
          <a:bodyPr wrap="square" rtlCol="0">
            <a:spAutoFit/>
          </a:bodyPr>
          <a:lstStyle/>
          <a:p>
            <a:r>
              <a:rPr lang="en-US" sz="1400" dirty="0" err="1" smtClean="0">
                <a:solidFill>
                  <a:schemeClr val="bg1">
                    <a:lumMod val="65000"/>
                  </a:schemeClr>
                </a:solidFill>
              </a:rPr>
              <a:t>Shewart</a:t>
            </a:r>
            <a:r>
              <a:rPr lang="en-US" sz="1400" dirty="0" smtClean="0">
                <a:solidFill>
                  <a:schemeClr val="bg1">
                    <a:lumMod val="65000"/>
                  </a:schemeClr>
                </a:solidFill>
              </a:rPr>
              <a:t> WA Economic control of quality of manufactured product. New York: Van </a:t>
            </a:r>
            <a:r>
              <a:rPr lang="en-US" sz="1400" dirty="0" err="1" smtClean="0">
                <a:solidFill>
                  <a:schemeClr val="bg1">
                    <a:lumMod val="65000"/>
                  </a:schemeClr>
                </a:solidFill>
              </a:rPr>
              <a:t>Nostrand</a:t>
            </a:r>
            <a:r>
              <a:rPr lang="en-US" sz="1400" dirty="0" smtClean="0">
                <a:solidFill>
                  <a:schemeClr val="bg1">
                    <a:lumMod val="65000"/>
                  </a:schemeClr>
                </a:solidFill>
              </a:rPr>
              <a:t> Company; 1931.</a:t>
            </a:r>
          </a:p>
          <a:p>
            <a:r>
              <a:rPr lang="en-US" sz="1400" dirty="0" smtClean="0">
                <a:solidFill>
                  <a:schemeClr val="bg1">
                    <a:lumMod val="65000"/>
                  </a:schemeClr>
                </a:solidFill>
              </a:rPr>
              <a:t>Western </a:t>
            </a:r>
            <a:r>
              <a:rPr lang="en-US" sz="1400" dirty="0" smtClean="0">
                <a:solidFill>
                  <a:schemeClr val="bg1">
                    <a:lumMod val="65000"/>
                  </a:schemeClr>
                </a:solidFill>
              </a:rPr>
              <a:t>Electric company (1956) Statistical Quality Control Handbook (1 </a:t>
            </a:r>
            <a:r>
              <a:rPr lang="en-US" sz="1400" dirty="0" err="1" smtClean="0">
                <a:solidFill>
                  <a:schemeClr val="bg1">
                    <a:lumMod val="65000"/>
                  </a:schemeClr>
                </a:solidFill>
              </a:rPr>
              <a:t>ed</a:t>
            </a:r>
            <a:r>
              <a:rPr lang="en-US" sz="1400" dirty="0" smtClean="0">
                <a:solidFill>
                  <a:schemeClr val="bg1">
                    <a:lumMod val="65000"/>
                  </a:schemeClr>
                </a:solidFill>
              </a:rPr>
              <a:t>) Indianapolis, Indiana: </a:t>
            </a:r>
            <a:r>
              <a:rPr lang="en-US" sz="1400" dirty="0" smtClean="0">
                <a:solidFill>
                  <a:schemeClr val="bg1">
                    <a:lumMod val="65000"/>
                  </a:schemeClr>
                </a:solidFill>
              </a:rPr>
              <a:t>Western Electric Co.</a:t>
            </a:r>
            <a:endParaRPr lang="en-US" sz="1400" dirty="0" smtClean="0">
              <a:solidFill>
                <a:schemeClr val="bg1">
                  <a:lumMod val="65000"/>
                </a:schemeClr>
              </a:solidFill>
            </a:endParaRPr>
          </a:p>
          <a:p>
            <a:r>
              <a:rPr lang="en-US" sz="1400" dirty="0" smtClean="0">
                <a:solidFill>
                  <a:schemeClr val="bg1">
                    <a:lumMod val="65000"/>
                  </a:schemeClr>
                </a:solidFill>
              </a:rPr>
              <a:t>Westgard JO et al. </a:t>
            </a:r>
            <a:r>
              <a:rPr lang="en-US" sz="1400" dirty="0">
                <a:solidFill>
                  <a:schemeClr val="bg1">
                    <a:lumMod val="65000"/>
                  </a:schemeClr>
                </a:solidFill>
              </a:rPr>
              <a:t>T. A multi-rule </a:t>
            </a:r>
            <a:r>
              <a:rPr lang="en-US" sz="1400" dirty="0" err="1">
                <a:solidFill>
                  <a:schemeClr val="bg1">
                    <a:lumMod val="65000"/>
                  </a:schemeClr>
                </a:solidFill>
              </a:rPr>
              <a:t>Shewhart</a:t>
            </a:r>
            <a:r>
              <a:rPr lang="en-US" sz="1400" dirty="0">
                <a:solidFill>
                  <a:schemeClr val="bg1">
                    <a:lumMod val="65000"/>
                  </a:schemeClr>
                </a:solidFill>
              </a:rPr>
              <a:t> chart for quality control in clinical chemistry. </a:t>
            </a:r>
            <a:r>
              <a:rPr lang="en-US" sz="1400" dirty="0" err="1">
                <a:solidFill>
                  <a:schemeClr val="bg1">
                    <a:lumMod val="65000"/>
                  </a:schemeClr>
                </a:solidFill>
              </a:rPr>
              <a:t>Clin</a:t>
            </a:r>
            <a:r>
              <a:rPr lang="en-US" sz="1400" dirty="0">
                <a:solidFill>
                  <a:schemeClr val="bg1">
                    <a:lumMod val="65000"/>
                  </a:schemeClr>
                </a:solidFill>
              </a:rPr>
              <a:t> Chem. 1981; 27: 493-501</a:t>
            </a:r>
            <a:r>
              <a:rPr lang="en-US" sz="1400" dirty="0" smtClean="0">
                <a:solidFill>
                  <a:schemeClr val="bg1">
                    <a:lumMod val="65000"/>
                  </a:schemeClr>
                </a:solidFill>
              </a:rPr>
              <a:t>.</a:t>
            </a:r>
            <a:endParaRPr lang="nl-NL" dirty="0"/>
          </a:p>
        </p:txBody>
      </p:sp>
    </p:spTree>
    <p:extLst>
      <p:ext uri="{BB962C8B-B14F-4D97-AF65-F5344CB8AC3E}">
        <p14:creationId xmlns:p14="http://schemas.microsoft.com/office/powerpoint/2010/main" val="40880331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3" name="Picture 5" descr="File:Western electric rule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3" y="1428749"/>
            <a:ext cx="4953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22214" name="Rectangle 6"/>
          <p:cNvSpPr>
            <a:spLocks noGrp="1" noChangeArrowheads="1"/>
          </p:cNvSpPr>
          <p:nvPr>
            <p:ph type="title"/>
          </p:nvPr>
        </p:nvSpPr>
        <p:spPr/>
        <p:txBody>
          <a:bodyPr/>
          <a:lstStyle/>
          <a:p>
            <a:r>
              <a:rPr lang="nl-NL" altLang="nl-NL"/>
              <a:t>Western Electric rules</a:t>
            </a:r>
            <a:endParaRPr lang="en-US" altLang="nl-NL"/>
          </a:p>
        </p:txBody>
      </p:sp>
      <p:sp>
        <p:nvSpPr>
          <p:cNvPr id="5" name="Tekstvak 4"/>
          <p:cNvSpPr txBox="1"/>
          <p:nvPr/>
        </p:nvSpPr>
        <p:spPr>
          <a:xfrm>
            <a:off x="7685903" y="5631253"/>
            <a:ext cx="4218230" cy="954107"/>
          </a:xfrm>
          <a:prstGeom prst="rect">
            <a:avLst/>
          </a:prstGeom>
          <a:noFill/>
          <a:ln>
            <a:solidFill>
              <a:schemeClr val="bg1">
                <a:lumMod val="65000"/>
              </a:schemeClr>
            </a:solidFill>
          </a:ln>
        </p:spPr>
        <p:txBody>
          <a:bodyPr wrap="square" rtlCol="0">
            <a:spAutoFit/>
          </a:bodyPr>
          <a:lstStyle/>
          <a:p>
            <a:r>
              <a:rPr lang="en-US" sz="1400" dirty="0" smtClean="0">
                <a:solidFill>
                  <a:schemeClr val="bg1">
                    <a:lumMod val="65000"/>
                  </a:schemeClr>
                </a:solidFill>
              </a:rPr>
              <a:t>Western Electric company (1956) Statistical Quality Control Handbook (1 </a:t>
            </a:r>
            <a:r>
              <a:rPr lang="en-US" sz="1400" dirty="0" err="1" smtClean="0">
                <a:solidFill>
                  <a:schemeClr val="bg1">
                    <a:lumMod val="65000"/>
                  </a:schemeClr>
                </a:solidFill>
              </a:rPr>
              <a:t>ed</a:t>
            </a:r>
            <a:r>
              <a:rPr lang="en-US" sz="1400" dirty="0" smtClean="0">
                <a:solidFill>
                  <a:schemeClr val="bg1">
                    <a:lumMod val="65000"/>
                  </a:schemeClr>
                </a:solidFill>
              </a:rPr>
              <a:t>) Indianapolis, Indiana: Western Electric Co.</a:t>
            </a:r>
          </a:p>
          <a:p>
            <a:r>
              <a:rPr lang="en-US" sz="1400" dirty="0" err="1" smtClean="0">
                <a:solidFill>
                  <a:schemeClr val="bg1">
                    <a:lumMod val="65000"/>
                  </a:schemeClr>
                </a:solidFill>
              </a:rPr>
              <a:t>Afbeelding</a:t>
            </a:r>
            <a:r>
              <a:rPr lang="en-US" sz="1400" dirty="0" smtClean="0">
                <a:solidFill>
                  <a:schemeClr val="bg1">
                    <a:lumMod val="65000"/>
                  </a:schemeClr>
                </a:solidFill>
              </a:rPr>
              <a:t>: Wikimedia.org</a:t>
            </a:r>
            <a:endParaRPr lang="nl-NL" dirty="0"/>
          </a:p>
        </p:txBody>
      </p:sp>
      <p:sp>
        <p:nvSpPr>
          <p:cNvPr id="2" name="Tijdelijke aanduiding voor inhoud 1"/>
          <p:cNvSpPr>
            <a:spLocks noGrp="1"/>
          </p:cNvSpPr>
          <p:nvPr>
            <p:ph idx="1"/>
          </p:nvPr>
        </p:nvSpPr>
        <p:spPr>
          <a:xfrm>
            <a:off x="397933" y="1191733"/>
            <a:ext cx="5483322" cy="4916574"/>
          </a:xfrm>
        </p:spPr>
        <p:txBody>
          <a:bodyPr/>
          <a:lstStyle/>
          <a:p>
            <a:endParaRPr lang="nl-NL" dirty="0"/>
          </a:p>
        </p:txBody>
      </p:sp>
    </p:spTree>
    <p:extLst>
      <p:ext uri="{BB962C8B-B14F-4D97-AF65-F5344CB8AC3E}">
        <p14:creationId xmlns:p14="http://schemas.microsoft.com/office/powerpoint/2010/main" val="3126752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7.5 Westgard QC</a:t>
            </a:r>
          </a:p>
        </p:txBody>
      </p:sp>
      <p:sp>
        <p:nvSpPr>
          <p:cNvPr id="3" name="Tijdelijke aanduiding voor inhoud 2"/>
          <p:cNvSpPr>
            <a:spLocks noGrp="1"/>
          </p:cNvSpPr>
          <p:nvPr>
            <p:ph idx="1"/>
          </p:nvPr>
        </p:nvSpPr>
        <p:spPr>
          <a:xfrm>
            <a:off x="397933" y="943691"/>
            <a:ext cx="11506200" cy="2495699"/>
          </a:xfrm>
          <a:solidFill>
            <a:schemeClr val="accent1">
              <a:lumMod val="20000"/>
              <a:lumOff val="80000"/>
            </a:schemeClr>
          </a:solidFill>
        </p:spPr>
        <p:txBody>
          <a:bodyPr>
            <a:normAutofit/>
          </a:bodyPr>
          <a:lstStyle/>
          <a:p>
            <a:pPr marL="0" indent="0">
              <a:buNone/>
            </a:pPr>
            <a:r>
              <a:rPr lang="nl-NL" dirty="0" smtClean="0"/>
              <a:t>Westgardregels: </a:t>
            </a:r>
          </a:p>
          <a:p>
            <a:pPr marL="0" indent="0">
              <a:buNone/>
            </a:pPr>
            <a:r>
              <a:rPr lang="nl-NL" dirty="0" smtClean="0"/>
              <a:t>combinatie bewakingsregels, zodat: </a:t>
            </a:r>
          </a:p>
          <a:p>
            <a:pPr marL="514350" indent="-514350">
              <a:buFont typeface="+mj-lt"/>
              <a:buAutoNum type="arabicPeriod"/>
            </a:pPr>
            <a:r>
              <a:rPr lang="nl-NL" dirty="0" smtClean="0"/>
              <a:t>&lt; </a:t>
            </a:r>
            <a:r>
              <a:rPr lang="nl-NL" dirty="0"/>
              <a:t>5% foutpositieve resultaten </a:t>
            </a:r>
            <a:r>
              <a:rPr lang="nl-NL" dirty="0" smtClean="0"/>
              <a:t>van IQC </a:t>
            </a:r>
            <a:r>
              <a:rPr lang="nl-NL" dirty="0"/>
              <a:t>(</a:t>
            </a:r>
            <a:r>
              <a:rPr lang="nl-NL" i="1" dirty="0" err="1"/>
              <a:t>probability</a:t>
            </a:r>
            <a:r>
              <a:rPr lang="nl-NL" i="1" dirty="0"/>
              <a:t> </a:t>
            </a:r>
            <a:r>
              <a:rPr lang="nl-NL" i="1" dirty="0" err="1"/>
              <a:t>for</a:t>
            </a:r>
            <a:r>
              <a:rPr lang="nl-NL" i="1" dirty="0"/>
              <a:t> </a:t>
            </a:r>
            <a:r>
              <a:rPr lang="nl-NL" i="1" dirty="0" err="1"/>
              <a:t>false</a:t>
            </a:r>
            <a:r>
              <a:rPr lang="nl-NL" i="1" dirty="0"/>
              <a:t> </a:t>
            </a:r>
            <a:r>
              <a:rPr lang="nl-NL" i="1" dirty="0" err="1"/>
              <a:t>rejection</a:t>
            </a:r>
            <a:r>
              <a:rPr lang="nl-NL" i="1" dirty="0"/>
              <a:t> P</a:t>
            </a:r>
            <a:r>
              <a:rPr lang="nl-NL" i="1" baseline="-25000" dirty="0"/>
              <a:t>fr</a:t>
            </a:r>
            <a:r>
              <a:rPr lang="nl-NL" dirty="0"/>
              <a:t> &lt; 0.05</a:t>
            </a:r>
            <a:r>
              <a:rPr lang="nl-NL" dirty="0" smtClean="0"/>
              <a:t>)</a:t>
            </a:r>
          </a:p>
          <a:p>
            <a:pPr marL="514350" indent="-514350">
              <a:buFont typeface="+mj-lt"/>
              <a:buAutoNum type="arabicPeriod"/>
            </a:pPr>
            <a:r>
              <a:rPr lang="nl-NL" dirty="0" smtClean="0"/>
              <a:t>sensitiviteit </a:t>
            </a:r>
            <a:r>
              <a:rPr lang="nl-NL" dirty="0" smtClean="0"/>
              <a:t>(</a:t>
            </a:r>
            <a:r>
              <a:rPr lang="nl-NL" i="1" dirty="0" smtClean="0"/>
              <a:t>power</a:t>
            </a:r>
            <a:r>
              <a:rPr lang="nl-NL" dirty="0" smtClean="0"/>
              <a:t>) </a:t>
            </a:r>
            <a:r>
              <a:rPr lang="nl-NL" dirty="0" smtClean="0"/>
              <a:t>aantonen significante </a:t>
            </a:r>
            <a:r>
              <a:rPr lang="nl-NL" dirty="0"/>
              <a:t>fout </a:t>
            </a:r>
            <a:r>
              <a:rPr lang="nl-NL" dirty="0" smtClean="0"/>
              <a:t>(bias en toevallige </a:t>
            </a:r>
            <a:r>
              <a:rPr lang="nl-NL" dirty="0"/>
              <a:t>fout/imprecisie) </a:t>
            </a:r>
            <a:r>
              <a:rPr lang="nl-NL" dirty="0" smtClean="0"/>
              <a:t>bij </a:t>
            </a:r>
            <a:r>
              <a:rPr lang="nl-NL" dirty="0"/>
              <a:t>voorkeur 90% (</a:t>
            </a:r>
            <a:r>
              <a:rPr lang="nl-NL" i="1" dirty="0" err="1"/>
              <a:t>probability</a:t>
            </a:r>
            <a:r>
              <a:rPr lang="nl-NL" i="1" dirty="0"/>
              <a:t> </a:t>
            </a:r>
            <a:r>
              <a:rPr lang="nl-NL" i="1" dirty="0" err="1"/>
              <a:t>for</a:t>
            </a:r>
            <a:r>
              <a:rPr lang="nl-NL" i="1" dirty="0"/>
              <a:t> error </a:t>
            </a:r>
            <a:r>
              <a:rPr lang="nl-NL" i="1" dirty="0" err="1"/>
              <a:t>detection</a:t>
            </a:r>
            <a:r>
              <a:rPr lang="nl-NL" i="1" dirty="0"/>
              <a:t> P</a:t>
            </a:r>
            <a:r>
              <a:rPr lang="nl-NL" i="1" baseline="-25000" dirty="0"/>
              <a:t>ed</a:t>
            </a:r>
            <a:r>
              <a:rPr lang="nl-NL" i="1" dirty="0"/>
              <a:t> </a:t>
            </a:r>
            <a:r>
              <a:rPr lang="nl-NL" dirty="0"/>
              <a:t>&gt; 0.90</a:t>
            </a:r>
            <a:r>
              <a:rPr lang="nl-NL" dirty="0" smtClean="0"/>
              <a:t>)</a:t>
            </a:r>
            <a:endParaRPr lang="nl-NL" dirty="0"/>
          </a:p>
          <a:p>
            <a:pPr marL="0" indent="0">
              <a:buNone/>
            </a:pPr>
            <a:endParaRPr lang="nl-NL" dirty="0" smtClean="0"/>
          </a:p>
        </p:txBody>
      </p:sp>
      <p:sp>
        <p:nvSpPr>
          <p:cNvPr id="4" name="Tekstvak 3"/>
          <p:cNvSpPr txBox="1"/>
          <p:nvPr/>
        </p:nvSpPr>
        <p:spPr>
          <a:xfrm>
            <a:off x="5025456" y="5702976"/>
            <a:ext cx="7027333" cy="954107"/>
          </a:xfrm>
          <a:prstGeom prst="rect">
            <a:avLst/>
          </a:prstGeom>
          <a:noFill/>
          <a:ln>
            <a:solidFill>
              <a:schemeClr val="bg1">
                <a:lumMod val="65000"/>
              </a:schemeClr>
            </a:solidFill>
          </a:ln>
        </p:spPr>
        <p:txBody>
          <a:bodyPr wrap="square" rtlCol="0">
            <a:spAutoFit/>
          </a:bodyPr>
          <a:lstStyle/>
          <a:p>
            <a:r>
              <a:rPr lang="en-US" sz="1400" dirty="0">
                <a:solidFill>
                  <a:schemeClr val="bg1">
                    <a:lumMod val="65000"/>
                  </a:schemeClr>
                </a:solidFill>
              </a:rPr>
              <a:t>Westgard JO et al. T. A multi-rule </a:t>
            </a:r>
            <a:r>
              <a:rPr lang="en-US" sz="1400" dirty="0" err="1">
                <a:solidFill>
                  <a:schemeClr val="bg1">
                    <a:lumMod val="65000"/>
                  </a:schemeClr>
                </a:solidFill>
              </a:rPr>
              <a:t>Shewhart</a:t>
            </a:r>
            <a:r>
              <a:rPr lang="en-US" sz="1400" dirty="0">
                <a:solidFill>
                  <a:schemeClr val="bg1">
                    <a:lumMod val="65000"/>
                  </a:schemeClr>
                </a:solidFill>
              </a:rPr>
              <a:t> chart for quality control in clinical chemistry. </a:t>
            </a:r>
            <a:r>
              <a:rPr lang="en-US" sz="1400" dirty="0" err="1">
                <a:solidFill>
                  <a:schemeClr val="bg1">
                    <a:lumMod val="65000"/>
                  </a:schemeClr>
                </a:solidFill>
              </a:rPr>
              <a:t>Clin</a:t>
            </a:r>
            <a:r>
              <a:rPr lang="en-US" sz="1400" dirty="0">
                <a:solidFill>
                  <a:schemeClr val="bg1">
                    <a:lumMod val="65000"/>
                  </a:schemeClr>
                </a:solidFill>
              </a:rPr>
              <a:t> Chem. 1981; 27: 493-501.</a:t>
            </a:r>
            <a:endParaRPr lang="nl-NL" sz="1400" dirty="0"/>
          </a:p>
          <a:p>
            <a:r>
              <a:rPr lang="en-US" sz="1400" dirty="0" smtClean="0">
                <a:solidFill>
                  <a:schemeClr val="bg1">
                    <a:lumMod val="65000"/>
                  </a:schemeClr>
                </a:solidFill>
              </a:rPr>
              <a:t>Westgard </a:t>
            </a:r>
            <a:r>
              <a:rPr lang="en-US" sz="1400" dirty="0">
                <a:solidFill>
                  <a:schemeClr val="bg1">
                    <a:lumMod val="65000"/>
                  </a:schemeClr>
                </a:solidFill>
              </a:rPr>
              <a:t>JO, Burnett RW. Precision requirements for cost-effective operation of analytical processes.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Chem</a:t>
            </a:r>
            <a:r>
              <a:rPr lang="en-US" sz="1400" dirty="0">
                <a:solidFill>
                  <a:schemeClr val="bg1">
                    <a:lumMod val="65000"/>
                  </a:schemeClr>
                </a:solidFill>
              </a:rPr>
              <a:t> 1990; 36: 1629-1632.</a:t>
            </a:r>
            <a:endParaRPr lang="nl-NL" sz="1400" dirty="0">
              <a:solidFill>
                <a:schemeClr val="bg1">
                  <a:lumMod val="65000"/>
                </a:schemeClr>
              </a:solidFill>
            </a:endParaRPr>
          </a:p>
        </p:txBody>
      </p:sp>
    </p:spTree>
    <p:extLst>
      <p:ext uri="{BB962C8B-B14F-4D97-AF65-F5344CB8AC3E}">
        <p14:creationId xmlns:p14="http://schemas.microsoft.com/office/powerpoint/2010/main" val="22152080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999" y="159954"/>
            <a:ext cx="11506200" cy="714032"/>
          </a:xfrm>
        </p:spPr>
        <p:txBody>
          <a:bodyPr/>
          <a:lstStyle/>
          <a:p>
            <a:r>
              <a:rPr lang="nl-NL" dirty="0"/>
              <a:t>7.5 Westgard QC</a:t>
            </a:r>
          </a:p>
        </p:txBody>
      </p:sp>
      <p:sp>
        <p:nvSpPr>
          <p:cNvPr id="3" name="Tijdelijke aanduiding voor inhoud 2"/>
          <p:cNvSpPr>
            <a:spLocks noGrp="1"/>
          </p:cNvSpPr>
          <p:nvPr>
            <p:ph idx="1"/>
          </p:nvPr>
        </p:nvSpPr>
        <p:spPr>
          <a:xfrm>
            <a:off x="253999" y="1222904"/>
            <a:ext cx="11794067" cy="3990779"/>
          </a:xfrm>
          <a:solidFill>
            <a:schemeClr val="accent1">
              <a:lumMod val="20000"/>
              <a:lumOff val="80000"/>
            </a:schemeClr>
          </a:solidFill>
        </p:spPr>
        <p:txBody>
          <a:bodyPr>
            <a:normAutofit fontScale="92500" lnSpcReduction="10000"/>
          </a:bodyPr>
          <a:lstStyle/>
          <a:p>
            <a:pPr marL="0" indent="0">
              <a:buNone/>
            </a:pPr>
            <a:r>
              <a:rPr lang="nl-NL" sz="2800" dirty="0" smtClean="0"/>
              <a:t>In </a:t>
            </a:r>
            <a:r>
              <a:rPr lang="nl-NL" sz="2800" dirty="0" smtClean="0"/>
              <a:t>oorspronkelijke </a:t>
            </a:r>
            <a:r>
              <a:rPr lang="nl-NL" sz="2800" dirty="0"/>
              <a:t>publicatie van Westgard et al. [1981] </a:t>
            </a:r>
            <a:r>
              <a:rPr lang="nl-NL" sz="2800" dirty="0" smtClean="0"/>
              <a:t>combinatie </a:t>
            </a:r>
            <a:r>
              <a:rPr lang="nl-NL" sz="2800" dirty="0"/>
              <a:t>van bewakingsregels </a:t>
            </a:r>
            <a:r>
              <a:rPr lang="nl-NL" sz="2800" dirty="0" smtClean="0"/>
              <a:t>toegepast als </a:t>
            </a:r>
            <a:r>
              <a:rPr lang="nl-NL" sz="2800" dirty="0"/>
              <a:t>aan het ingangscriterium was </a:t>
            </a:r>
            <a:r>
              <a:rPr lang="nl-NL" sz="2800" dirty="0" smtClean="0"/>
              <a:t>voldaan (overtreding </a:t>
            </a:r>
            <a:r>
              <a:rPr lang="nl-NL" sz="2800" dirty="0"/>
              <a:t>van de </a:t>
            </a:r>
            <a:r>
              <a:rPr lang="nl-NL" sz="2800" dirty="0" smtClean="0"/>
              <a:t>1</a:t>
            </a:r>
            <a:r>
              <a:rPr lang="nl-NL" sz="2800" baseline="-25000" dirty="0" smtClean="0"/>
              <a:t>2S</a:t>
            </a:r>
            <a:r>
              <a:rPr lang="nl-NL" sz="2800" dirty="0" smtClean="0"/>
              <a:t> </a:t>
            </a:r>
            <a:r>
              <a:rPr lang="nl-NL" sz="2800" dirty="0" smtClean="0"/>
              <a:t>regel) </a:t>
            </a:r>
          </a:p>
          <a:p>
            <a:pPr marL="0" indent="0">
              <a:buNone/>
            </a:pPr>
            <a:endParaRPr lang="nl-NL" sz="2800" dirty="0" smtClean="0"/>
          </a:p>
          <a:p>
            <a:pPr marL="0" indent="0">
              <a:buNone/>
            </a:pPr>
            <a:r>
              <a:rPr lang="nl-NL" sz="2800" dirty="0" smtClean="0"/>
              <a:t>In </a:t>
            </a:r>
            <a:r>
              <a:rPr lang="nl-NL" sz="2800" dirty="0"/>
              <a:t>latere versies </a:t>
            </a:r>
            <a:r>
              <a:rPr lang="nl-NL" sz="2800" dirty="0" smtClean="0"/>
              <a:t>is </a:t>
            </a:r>
            <a:r>
              <a:rPr lang="nl-NL" sz="2800" dirty="0"/>
              <a:t>deze voorwaardelijke regel </a:t>
            </a:r>
            <a:r>
              <a:rPr lang="nl-NL" sz="2800" dirty="0" smtClean="0"/>
              <a:t>vervallen</a:t>
            </a:r>
          </a:p>
          <a:p>
            <a:r>
              <a:rPr lang="nl-NL" sz="2800" dirty="0" smtClean="0"/>
              <a:t>powerfuncties </a:t>
            </a:r>
            <a:r>
              <a:rPr lang="nl-NL" sz="2800" dirty="0"/>
              <a:t>berekend </a:t>
            </a:r>
            <a:r>
              <a:rPr lang="nl-NL" sz="2800" dirty="0" smtClean="0"/>
              <a:t>o.b.v. combinatie bewakingsregels </a:t>
            </a:r>
            <a:r>
              <a:rPr lang="nl-NL" sz="2800" dirty="0"/>
              <a:t>zonder voorwaardelijk </a:t>
            </a:r>
            <a:r>
              <a:rPr lang="nl-NL" sz="2800" dirty="0" smtClean="0"/>
              <a:t>criterium</a:t>
            </a:r>
          </a:p>
          <a:p>
            <a:endParaRPr lang="nl-NL" sz="2800" dirty="0"/>
          </a:p>
          <a:p>
            <a:pPr marL="0" indent="0">
              <a:buNone/>
            </a:pPr>
            <a:r>
              <a:rPr lang="nl-NL" sz="2800" dirty="0"/>
              <a:t>Nog altijd algemeen gangbaar, hoewel </a:t>
            </a:r>
            <a:r>
              <a:rPr lang="nl-NL" sz="2800" dirty="0" err="1"/>
              <a:t>Cotlove</a:t>
            </a:r>
            <a:r>
              <a:rPr lang="nl-NL" sz="2800" dirty="0"/>
              <a:t> et al. reeds in 1970 beschreven dat </a:t>
            </a:r>
            <a:r>
              <a:rPr lang="nl-NL" sz="2800" dirty="0" smtClean="0"/>
              <a:t>tolerantiegrenzen afhankelijk </a:t>
            </a:r>
            <a:r>
              <a:rPr lang="nl-NL" sz="2800" dirty="0"/>
              <a:t>zijn van </a:t>
            </a:r>
            <a:r>
              <a:rPr lang="nl-NL" sz="2800" dirty="0" smtClean="0"/>
              <a:t>analytische en biologische variatie</a:t>
            </a:r>
            <a:endParaRPr lang="nl-NL" sz="2800" dirty="0"/>
          </a:p>
          <a:p>
            <a:endParaRPr lang="nl-NL" dirty="0" smtClean="0"/>
          </a:p>
          <a:p>
            <a:pPr marL="0" indent="0">
              <a:buNone/>
            </a:pPr>
            <a:endParaRPr lang="nl-NL" dirty="0"/>
          </a:p>
        </p:txBody>
      </p:sp>
      <p:sp>
        <p:nvSpPr>
          <p:cNvPr id="4" name="Tekstvak 3"/>
          <p:cNvSpPr txBox="1"/>
          <p:nvPr/>
        </p:nvSpPr>
        <p:spPr>
          <a:xfrm>
            <a:off x="5020733" y="5564524"/>
            <a:ext cx="7027333" cy="1169551"/>
          </a:xfrm>
          <a:prstGeom prst="rect">
            <a:avLst/>
          </a:prstGeom>
          <a:noFill/>
          <a:ln>
            <a:solidFill>
              <a:schemeClr val="bg1">
                <a:lumMod val="65000"/>
              </a:schemeClr>
            </a:solidFill>
          </a:ln>
        </p:spPr>
        <p:txBody>
          <a:bodyPr wrap="square" rtlCol="0">
            <a:spAutoFit/>
          </a:bodyPr>
          <a:lstStyle/>
          <a:p>
            <a:r>
              <a:rPr lang="en-US" sz="1400" dirty="0">
                <a:solidFill>
                  <a:schemeClr val="bg1">
                    <a:lumMod val="65000"/>
                  </a:schemeClr>
                </a:solidFill>
              </a:rPr>
              <a:t>Cotlove </a:t>
            </a:r>
            <a:r>
              <a:rPr lang="en-US" sz="1400" dirty="0" smtClean="0">
                <a:solidFill>
                  <a:schemeClr val="bg1">
                    <a:lumMod val="65000"/>
                  </a:schemeClr>
                </a:solidFill>
              </a:rPr>
              <a:t>E et al. </a:t>
            </a:r>
            <a:r>
              <a:rPr lang="en-US" sz="1400" dirty="0">
                <a:solidFill>
                  <a:schemeClr val="bg1">
                    <a:lumMod val="65000"/>
                  </a:schemeClr>
                </a:solidFill>
              </a:rPr>
              <a:t>Biological and analytical components of variation in </a:t>
            </a:r>
            <a:r>
              <a:rPr lang="en-US" sz="1400" dirty="0" err="1">
                <a:solidFill>
                  <a:schemeClr val="bg1">
                    <a:lumMod val="65000"/>
                  </a:schemeClr>
                </a:solidFill>
              </a:rPr>
              <a:t>longterm</a:t>
            </a:r>
            <a:r>
              <a:rPr lang="en-US" sz="1400" dirty="0">
                <a:solidFill>
                  <a:schemeClr val="bg1">
                    <a:lumMod val="65000"/>
                  </a:schemeClr>
                </a:solidFill>
              </a:rPr>
              <a:t> studies of serum constituents in normal subjects. III. Physiological and medical implications.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Chem</a:t>
            </a:r>
            <a:r>
              <a:rPr lang="en-US" sz="1400" dirty="0">
                <a:solidFill>
                  <a:schemeClr val="bg1">
                    <a:lumMod val="65000"/>
                  </a:schemeClr>
                </a:solidFill>
              </a:rPr>
              <a:t> 1970; 16: 1028-1032</a:t>
            </a:r>
            <a:r>
              <a:rPr lang="en-US" sz="1400" dirty="0" smtClean="0">
                <a:solidFill>
                  <a:schemeClr val="bg1">
                    <a:lumMod val="65000"/>
                  </a:schemeClr>
                </a:solidFill>
              </a:rPr>
              <a:t>.</a:t>
            </a:r>
          </a:p>
          <a:p>
            <a:r>
              <a:rPr lang="en-US" sz="1400" dirty="0">
                <a:solidFill>
                  <a:schemeClr val="bg1">
                    <a:lumMod val="65000"/>
                  </a:schemeClr>
                </a:solidFill>
              </a:rPr>
              <a:t>Westgard </a:t>
            </a:r>
            <a:r>
              <a:rPr lang="en-US" sz="1400" dirty="0" smtClean="0">
                <a:solidFill>
                  <a:schemeClr val="bg1">
                    <a:lumMod val="65000"/>
                  </a:schemeClr>
                </a:solidFill>
              </a:rPr>
              <a:t>JO et al. </a:t>
            </a:r>
            <a:r>
              <a:rPr lang="en-US" sz="1400" dirty="0">
                <a:solidFill>
                  <a:schemeClr val="bg1">
                    <a:lumMod val="65000"/>
                  </a:schemeClr>
                </a:solidFill>
              </a:rPr>
              <a:t>T. A multi-rule </a:t>
            </a:r>
            <a:r>
              <a:rPr lang="en-US" sz="1400" dirty="0" err="1">
                <a:solidFill>
                  <a:schemeClr val="bg1">
                    <a:lumMod val="65000"/>
                  </a:schemeClr>
                </a:solidFill>
              </a:rPr>
              <a:t>Shewhart</a:t>
            </a:r>
            <a:r>
              <a:rPr lang="en-US" sz="1400" dirty="0">
                <a:solidFill>
                  <a:schemeClr val="bg1">
                    <a:lumMod val="65000"/>
                  </a:schemeClr>
                </a:solidFill>
              </a:rPr>
              <a:t> chart for quality control in clinical chemistry. </a:t>
            </a:r>
            <a:r>
              <a:rPr lang="en-US" sz="1400" dirty="0" err="1">
                <a:solidFill>
                  <a:schemeClr val="bg1">
                    <a:lumMod val="65000"/>
                  </a:schemeClr>
                </a:solidFill>
              </a:rPr>
              <a:t>Clin</a:t>
            </a:r>
            <a:r>
              <a:rPr lang="en-US" sz="1400" dirty="0">
                <a:solidFill>
                  <a:schemeClr val="bg1">
                    <a:lumMod val="65000"/>
                  </a:schemeClr>
                </a:solidFill>
              </a:rPr>
              <a:t> Chem. 1981; 27: 493-501</a:t>
            </a:r>
            <a:r>
              <a:rPr lang="en-US" sz="1400" dirty="0" smtClean="0">
                <a:solidFill>
                  <a:schemeClr val="bg1">
                    <a:lumMod val="65000"/>
                  </a:schemeClr>
                </a:solidFill>
              </a:rPr>
              <a:t>.</a:t>
            </a:r>
            <a:endParaRPr lang="nl-NL" dirty="0"/>
          </a:p>
        </p:txBody>
      </p:sp>
    </p:spTree>
    <p:extLst>
      <p:ext uri="{BB962C8B-B14F-4D97-AF65-F5344CB8AC3E}">
        <p14:creationId xmlns:p14="http://schemas.microsoft.com/office/powerpoint/2010/main" val="41881541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1654683293"/>
              </p:ext>
            </p:extLst>
          </p:nvPr>
        </p:nvGraphicFramePr>
        <p:xfrm>
          <a:off x="397933" y="229662"/>
          <a:ext cx="11506199" cy="6261752"/>
        </p:xfrm>
        <a:graphic>
          <a:graphicData uri="http://schemas.openxmlformats.org/drawingml/2006/table">
            <a:tbl>
              <a:tblPr firstRow="1" firstCol="1" bandRow="1">
                <a:tableStyleId>{5C22544A-7EE6-4342-B048-85BDC9FD1C3A}</a:tableStyleId>
              </a:tblPr>
              <a:tblGrid>
                <a:gridCol w="763602">
                  <a:extLst>
                    <a:ext uri="{9D8B030D-6E8A-4147-A177-3AD203B41FA5}">
                      <a16:colId xmlns:a16="http://schemas.microsoft.com/office/drawing/2014/main" val="2582776491"/>
                    </a:ext>
                  </a:extLst>
                </a:gridCol>
                <a:gridCol w="6804454">
                  <a:extLst>
                    <a:ext uri="{9D8B030D-6E8A-4147-A177-3AD203B41FA5}">
                      <a16:colId xmlns:a16="http://schemas.microsoft.com/office/drawing/2014/main" val="3284255387"/>
                    </a:ext>
                  </a:extLst>
                </a:gridCol>
                <a:gridCol w="2397211">
                  <a:extLst>
                    <a:ext uri="{9D8B030D-6E8A-4147-A177-3AD203B41FA5}">
                      <a16:colId xmlns:a16="http://schemas.microsoft.com/office/drawing/2014/main" val="3798043103"/>
                    </a:ext>
                  </a:extLst>
                </a:gridCol>
                <a:gridCol w="1540932">
                  <a:extLst>
                    <a:ext uri="{9D8B030D-6E8A-4147-A177-3AD203B41FA5}">
                      <a16:colId xmlns:a16="http://schemas.microsoft.com/office/drawing/2014/main" val="1607807508"/>
                    </a:ext>
                  </a:extLst>
                </a:gridCol>
              </a:tblGrid>
              <a:tr h="894536">
                <a:tc>
                  <a:txBody>
                    <a:bodyPr/>
                    <a:lstStyle/>
                    <a:p>
                      <a:pPr marR="635">
                        <a:lnSpc>
                          <a:spcPct val="107000"/>
                        </a:lnSpc>
                        <a:spcAft>
                          <a:spcPts val="800"/>
                        </a:spcAft>
                      </a:pPr>
                      <a:r>
                        <a:rPr lang="nl-NL" sz="1800" dirty="0">
                          <a:effectLst/>
                        </a:rPr>
                        <a:t>Regel</a:t>
                      </a:r>
                      <a:endParaRPr lang="nl-NL"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tc>
                  <a:txBody>
                    <a:bodyPr/>
                    <a:lstStyle/>
                    <a:p>
                      <a:pPr marR="635">
                        <a:lnSpc>
                          <a:spcPct val="107000"/>
                        </a:lnSpc>
                        <a:spcAft>
                          <a:spcPts val="800"/>
                        </a:spcAft>
                      </a:pPr>
                      <a:r>
                        <a:rPr lang="nl-NL" sz="1600" dirty="0">
                          <a:effectLst/>
                        </a:rPr>
                        <a:t>Criteria</a:t>
                      </a:r>
                      <a:endParaRPr lang="nl-NL"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tc>
                  <a:txBody>
                    <a:bodyPr/>
                    <a:lstStyle/>
                    <a:p>
                      <a:pPr marR="635">
                        <a:lnSpc>
                          <a:spcPct val="107000"/>
                        </a:lnSpc>
                        <a:spcAft>
                          <a:spcPts val="800"/>
                        </a:spcAft>
                      </a:pPr>
                      <a:r>
                        <a:rPr lang="nl-NL" sz="1600" dirty="0">
                          <a:effectLst/>
                        </a:rPr>
                        <a:t>Probleem</a:t>
                      </a:r>
                      <a:endParaRPr lang="nl-NL"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tc>
                  <a:txBody>
                    <a:bodyPr/>
                    <a:lstStyle/>
                    <a:p>
                      <a:pPr marL="0" marR="635" lvl="0" indent="0" algn="l" defTabSz="914400" rtl="0" eaLnBrk="1" fontAlgn="auto" latinLnBrk="0" hangingPunct="1">
                        <a:lnSpc>
                          <a:spcPct val="107000"/>
                        </a:lnSpc>
                        <a:spcBef>
                          <a:spcPts val="0"/>
                        </a:spcBef>
                        <a:spcAft>
                          <a:spcPts val="800"/>
                        </a:spcAft>
                        <a:buClrTx/>
                        <a:buSzTx/>
                        <a:buFontTx/>
                        <a:buNone/>
                        <a:tabLst/>
                        <a:defRPr/>
                      </a:pPr>
                      <a:r>
                        <a:rPr lang="nl-NL" sz="1600" dirty="0" smtClean="0">
                          <a:effectLst/>
                        </a:rPr>
                        <a:t>Voorbeeld</a:t>
                      </a:r>
                      <a:endParaRPr lang="nl-NL" sz="1600" dirty="0" smtClean="0">
                        <a:effectLst/>
                        <a:latin typeface="Calibri" panose="020F0502020204030204" pitchFamily="34" charset="0"/>
                        <a:ea typeface="Calibri" panose="020F0502020204030204" pitchFamily="34" charset="0"/>
                        <a:cs typeface="Arial" panose="020B0604020202020204" pitchFamily="34" charset="0"/>
                      </a:endParaRPr>
                    </a:p>
                    <a:p>
                      <a:pPr marR="635">
                        <a:lnSpc>
                          <a:spcPct val="107000"/>
                        </a:lnSpc>
                        <a:spcAft>
                          <a:spcPts val="800"/>
                        </a:spcAft>
                      </a:pPr>
                      <a:endParaRPr lang="nl-N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extLst>
                  <a:ext uri="{0D108BD9-81ED-4DB2-BD59-A6C34878D82A}">
                    <a16:rowId xmlns:a16="http://schemas.microsoft.com/office/drawing/2014/main" val="3661932225"/>
                  </a:ext>
                </a:extLst>
              </a:tr>
              <a:tr h="894536">
                <a:tc>
                  <a:txBody>
                    <a:bodyPr/>
                    <a:lstStyle/>
                    <a:p>
                      <a:pPr marR="635">
                        <a:lnSpc>
                          <a:spcPct val="107000"/>
                        </a:lnSpc>
                        <a:spcAft>
                          <a:spcPts val="800"/>
                        </a:spcAft>
                      </a:pPr>
                      <a:r>
                        <a:rPr lang="nl-NL" sz="1800">
                          <a:effectLst/>
                        </a:rPr>
                        <a:t>1</a:t>
                      </a:r>
                      <a:r>
                        <a:rPr lang="nl-NL" sz="1800" baseline="-25000">
                          <a:effectLst/>
                        </a:rPr>
                        <a:t>2s</a:t>
                      </a:r>
                      <a:endParaRPr lang="nl-NL"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dirty="0">
                          <a:effectLst/>
                        </a:rPr>
                        <a:t>Meting overschrijdt 2 standaarddeviaties boven of onder het gemiddelde</a:t>
                      </a:r>
                      <a:endParaRPr lang="nl-NL"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Juistheid en/of imprecisie</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endParaRPr lang="nl-N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44604756"/>
                  </a:ext>
                </a:extLst>
              </a:tr>
              <a:tr h="894536">
                <a:tc>
                  <a:txBody>
                    <a:bodyPr/>
                    <a:lstStyle/>
                    <a:p>
                      <a:pPr marR="635">
                        <a:lnSpc>
                          <a:spcPct val="107000"/>
                        </a:lnSpc>
                        <a:spcAft>
                          <a:spcPts val="800"/>
                        </a:spcAft>
                      </a:pPr>
                      <a:r>
                        <a:rPr lang="nl-NL" sz="1800">
                          <a:effectLst/>
                        </a:rPr>
                        <a:t>1</a:t>
                      </a:r>
                      <a:r>
                        <a:rPr lang="nl-NL" sz="1800" baseline="-25000">
                          <a:effectLst/>
                        </a:rPr>
                        <a:t>3s</a:t>
                      </a:r>
                      <a:endParaRPr lang="nl-NL"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Meting overschrijdt 3 standaarddeviaties boven of onder het gemiddelde</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Juistheid en/of imprecisie</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59439991"/>
                  </a:ext>
                </a:extLst>
              </a:tr>
              <a:tr h="894536">
                <a:tc>
                  <a:txBody>
                    <a:bodyPr/>
                    <a:lstStyle/>
                    <a:p>
                      <a:pPr marR="635">
                        <a:lnSpc>
                          <a:spcPct val="107000"/>
                        </a:lnSpc>
                        <a:spcAft>
                          <a:spcPts val="800"/>
                        </a:spcAft>
                      </a:pPr>
                      <a:r>
                        <a:rPr lang="nl-NL" sz="1800">
                          <a:effectLst/>
                        </a:rPr>
                        <a:t>2</a:t>
                      </a:r>
                      <a:r>
                        <a:rPr lang="nl-NL" sz="1800" baseline="-25000">
                          <a:effectLst/>
                        </a:rPr>
                        <a:t>2s</a:t>
                      </a:r>
                      <a:endParaRPr lang="nl-NL"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2 achtereenvolgende metingen overschrijden 2 standaarddeviaties aan dezelfde zijde van het gemiddelde</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Juistheid en/of imprecisie</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62105172"/>
                  </a:ext>
                </a:extLst>
              </a:tr>
              <a:tr h="894536">
                <a:tc>
                  <a:txBody>
                    <a:bodyPr/>
                    <a:lstStyle/>
                    <a:p>
                      <a:pPr marR="635">
                        <a:lnSpc>
                          <a:spcPct val="107000"/>
                        </a:lnSpc>
                        <a:spcAft>
                          <a:spcPts val="800"/>
                        </a:spcAft>
                      </a:pPr>
                      <a:r>
                        <a:rPr lang="nl-NL" sz="1800">
                          <a:effectLst/>
                        </a:rPr>
                        <a:t>R</a:t>
                      </a:r>
                      <a:r>
                        <a:rPr lang="nl-NL" sz="1800" baseline="-25000">
                          <a:effectLst/>
                        </a:rPr>
                        <a:t>4s</a:t>
                      </a:r>
                      <a:endParaRPr lang="nl-NL"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2 metingen in dezelfde reeks verschillen 4 standaarddeviaties of meer (bijvoorbeeld meer dan 2 SD boven, resp. onder het gemiddelde)</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Imprecisie</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endParaRPr lang="nl-N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97477748"/>
                  </a:ext>
                </a:extLst>
              </a:tr>
              <a:tr h="894536">
                <a:tc>
                  <a:txBody>
                    <a:bodyPr/>
                    <a:lstStyle/>
                    <a:p>
                      <a:pPr marR="635">
                        <a:lnSpc>
                          <a:spcPct val="107000"/>
                        </a:lnSpc>
                        <a:spcAft>
                          <a:spcPts val="800"/>
                        </a:spcAft>
                      </a:pPr>
                      <a:r>
                        <a:rPr lang="nl-NL" sz="1800">
                          <a:effectLst/>
                        </a:rPr>
                        <a:t>4</a:t>
                      </a:r>
                      <a:r>
                        <a:rPr lang="nl-NL" sz="1800" baseline="-25000">
                          <a:effectLst/>
                        </a:rPr>
                        <a:t>1s</a:t>
                      </a:r>
                      <a:endParaRPr lang="nl-NL"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4 achtereenvolgende metingen wijken aan dezelfde kant (boven of onder het gemiddelde) meer dan 1 SD af van het gemiddelde</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Juistheid</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endParaRPr lang="nl-N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13118852"/>
                  </a:ext>
                </a:extLst>
              </a:tr>
              <a:tr h="894536">
                <a:tc>
                  <a:txBody>
                    <a:bodyPr/>
                    <a:lstStyle/>
                    <a:p>
                      <a:pPr marR="635">
                        <a:lnSpc>
                          <a:spcPct val="107000"/>
                        </a:lnSpc>
                        <a:spcAft>
                          <a:spcPts val="800"/>
                        </a:spcAft>
                      </a:pPr>
                      <a:r>
                        <a:rPr lang="nl-NL" sz="1800" dirty="0">
                          <a:effectLst/>
                        </a:rPr>
                        <a:t>10</a:t>
                      </a:r>
                      <a:r>
                        <a:rPr lang="nl-NL" sz="1800" baseline="-25000" dirty="0">
                          <a:effectLst/>
                        </a:rPr>
                        <a:t>x</a:t>
                      </a:r>
                      <a:endParaRPr lang="nl-NL"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a:effectLst/>
                        </a:rPr>
                        <a:t>10 achtereenvolgende metingen geven resultaten aan dezelfde zijde t.o.v. gemiddelde (onder of boven)</a:t>
                      </a:r>
                      <a:endParaRPr lang="nl-NL"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r>
                        <a:rPr lang="nl-NL" sz="1600" dirty="0">
                          <a:effectLst/>
                        </a:rPr>
                        <a:t>Juistheid</a:t>
                      </a:r>
                      <a:endParaRPr lang="nl-NL"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nSpc>
                          <a:spcPct val="107000"/>
                        </a:lnSpc>
                        <a:spcAft>
                          <a:spcPts val="800"/>
                        </a:spcAft>
                      </a:pPr>
                      <a:endParaRPr lang="nl-N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13105801"/>
                  </a:ext>
                </a:extLst>
              </a:tr>
            </a:tbl>
          </a:graphicData>
        </a:graphic>
      </p:graphicFrame>
      <p:pic>
        <p:nvPicPr>
          <p:cNvPr id="14" name="Afbeelding 13" descr="undefine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8322" y="1219118"/>
            <a:ext cx="1141730" cy="667932"/>
          </a:xfrm>
          <a:prstGeom prst="rect">
            <a:avLst/>
          </a:prstGeom>
          <a:noFill/>
          <a:ln>
            <a:noFill/>
          </a:ln>
        </p:spPr>
      </p:pic>
      <p:pic>
        <p:nvPicPr>
          <p:cNvPr id="15" name="Afbeelding 14" descr="undefine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9033" y="2073000"/>
            <a:ext cx="1126490" cy="802134"/>
          </a:xfrm>
          <a:prstGeom prst="rect">
            <a:avLst/>
          </a:prstGeom>
          <a:noFill/>
          <a:ln>
            <a:noFill/>
          </a:ln>
        </p:spPr>
      </p:pic>
      <p:pic>
        <p:nvPicPr>
          <p:cNvPr id="16" name="Afbeelding 15" descr="undefine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1413" y="3061084"/>
            <a:ext cx="1126490" cy="658537"/>
          </a:xfrm>
          <a:prstGeom prst="rect">
            <a:avLst/>
          </a:prstGeom>
          <a:noFill/>
          <a:ln>
            <a:noFill/>
          </a:ln>
        </p:spPr>
      </p:pic>
      <p:pic>
        <p:nvPicPr>
          <p:cNvPr id="17" name="Afbeelding 16" descr="undefine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1413" y="3859570"/>
            <a:ext cx="1134110" cy="708049"/>
          </a:xfrm>
          <a:prstGeom prst="rect">
            <a:avLst/>
          </a:prstGeom>
          <a:noFill/>
          <a:ln>
            <a:noFill/>
          </a:ln>
        </p:spPr>
      </p:pic>
      <p:pic>
        <p:nvPicPr>
          <p:cNvPr id="18" name="Afbeelding 17" descr="undefine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1413" y="4921645"/>
            <a:ext cx="1213389" cy="506185"/>
          </a:xfrm>
          <a:prstGeom prst="rect">
            <a:avLst/>
          </a:prstGeom>
          <a:noFill/>
          <a:ln>
            <a:noFill/>
          </a:ln>
        </p:spPr>
      </p:pic>
      <p:pic>
        <p:nvPicPr>
          <p:cNvPr id="19" name="Afbeelding 18" descr="undefined"/>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1413" y="5659642"/>
            <a:ext cx="1419335" cy="526055"/>
          </a:xfrm>
          <a:prstGeom prst="rect">
            <a:avLst/>
          </a:prstGeom>
          <a:noFill/>
          <a:ln>
            <a:noFill/>
          </a:ln>
        </p:spPr>
      </p:pic>
    </p:spTree>
    <p:extLst>
      <p:ext uri="{BB962C8B-B14F-4D97-AF65-F5344CB8AC3E}">
        <p14:creationId xmlns:p14="http://schemas.microsoft.com/office/powerpoint/2010/main" val="3533640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1308847" y="376517"/>
            <a:ext cx="9574306" cy="6104965"/>
          </a:xfrm>
          <a:prstGeom prst="rect">
            <a:avLst/>
          </a:prstGeom>
        </p:spPr>
      </p:pic>
    </p:spTree>
    <p:extLst>
      <p:ext uri="{BB962C8B-B14F-4D97-AF65-F5344CB8AC3E}">
        <p14:creationId xmlns:p14="http://schemas.microsoft.com/office/powerpoint/2010/main" val="1017902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solidFill>
                  <a:schemeClr val="bg1">
                    <a:lumMod val="65000"/>
                  </a:schemeClr>
                </a:solidFill>
              </a:rPr>
              <a:t>Leidraad</a:t>
            </a:r>
          </a:p>
          <a:p>
            <a:pPr lvl="1"/>
            <a:r>
              <a:rPr lang="nl-NL" dirty="0" smtClean="0">
                <a:solidFill>
                  <a:schemeClr val="bg1">
                    <a:lumMod val="65000"/>
                  </a:schemeClr>
                </a:solidFill>
              </a:rPr>
              <a:t>Belangrijkste onderwerpen</a:t>
            </a:r>
          </a:p>
          <a:p>
            <a:pPr lvl="1"/>
            <a:r>
              <a:rPr lang="nl-NL" dirty="0" smtClean="0">
                <a:solidFill>
                  <a:schemeClr val="bg1">
                    <a:lumMod val="65000"/>
                  </a:schemeClr>
                </a:solidFill>
              </a:rPr>
              <a:t>Stroomschema</a:t>
            </a:r>
          </a:p>
          <a:p>
            <a:pPr lvl="1"/>
            <a:r>
              <a:rPr lang="nl-NL" dirty="0" smtClean="0">
                <a:solidFill>
                  <a:schemeClr val="bg1">
                    <a:lumMod val="65000"/>
                  </a:schemeClr>
                </a:solidFill>
              </a:rPr>
              <a:t>Aanbevelingen</a:t>
            </a:r>
          </a:p>
          <a:p>
            <a:endParaRPr lang="nl-NL" dirty="0" smtClean="0">
              <a:solidFill>
                <a:schemeClr val="bg1">
                  <a:lumMod val="65000"/>
                </a:schemeClr>
              </a:solidFill>
            </a:endParaRPr>
          </a:p>
          <a:p>
            <a:r>
              <a:rPr lang="nl-NL" dirty="0" smtClean="0">
                <a:solidFill>
                  <a:schemeClr val="bg1">
                    <a:lumMod val="65000"/>
                  </a:schemeClr>
                </a:solidFill>
              </a:rPr>
              <a:t>Inleiding QC</a:t>
            </a:r>
          </a:p>
          <a:p>
            <a:r>
              <a:rPr lang="nl-NL" dirty="0" smtClean="0">
                <a:solidFill>
                  <a:schemeClr val="bg1">
                    <a:lumMod val="65000"/>
                  </a:schemeClr>
                </a:solidFill>
              </a:rPr>
              <a:t>Analytische Prestatie Specificatie (APS)</a:t>
            </a:r>
          </a:p>
          <a:p>
            <a:r>
              <a:rPr lang="nl-NL" dirty="0" smtClean="0">
                <a:solidFill>
                  <a:schemeClr val="bg1">
                    <a:lumMod val="65000"/>
                  </a:schemeClr>
                </a:solidFill>
              </a:rPr>
              <a:t>Total Error of Meetonzekerheid</a:t>
            </a:r>
          </a:p>
          <a:p>
            <a:r>
              <a:rPr lang="nl-NL" dirty="0" smtClean="0">
                <a:solidFill>
                  <a:schemeClr val="bg1">
                    <a:lumMod val="65000"/>
                  </a:schemeClr>
                </a:solidFill>
              </a:rPr>
              <a:t>Virtuele analyzer</a:t>
            </a:r>
          </a:p>
          <a:p>
            <a:r>
              <a:rPr lang="nl-NL" dirty="0" smtClean="0">
                <a:solidFill>
                  <a:schemeClr val="bg1">
                    <a:lumMod val="65000"/>
                  </a:schemeClr>
                </a:solidFill>
              </a:rPr>
              <a:t>Westgard QC</a:t>
            </a:r>
          </a:p>
          <a:p>
            <a:r>
              <a:rPr lang="nl-NL" dirty="0" smtClean="0"/>
              <a:t>Six Sigma</a:t>
            </a:r>
          </a:p>
          <a:p>
            <a:r>
              <a:rPr lang="nl-NL" dirty="0" smtClean="0">
                <a:solidFill>
                  <a:schemeClr val="bg1">
                    <a:lumMod val="65000"/>
                  </a:schemeClr>
                </a:solidFill>
              </a:rPr>
              <a:t>PBRTQC (Voortschrijdend gemiddelde)</a:t>
            </a:r>
          </a:p>
          <a:p>
            <a:endParaRPr lang="nl-NL" dirty="0">
              <a:solidFill>
                <a:schemeClr val="bg1">
                  <a:lumMod val="65000"/>
                </a:schemeClr>
              </a:solidFill>
            </a:endParaRPr>
          </a:p>
        </p:txBody>
      </p:sp>
      <p:sp>
        <p:nvSpPr>
          <p:cNvPr id="4" name="Titel 3"/>
          <p:cNvSpPr>
            <a:spLocks noGrp="1"/>
          </p:cNvSpPr>
          <p:nvPr>
            <p:ph type="title"/>
          </p:nvPr>
        </p:nvSpPr>
        <p:spPr/>
        <p:txBody>
          <a:bodyPr/>
          <a:lstStyle/>
          <a:p>
            <a:endParaRPr lang="nl-NL"/>
          </a:p>
        </p:txBody>
      </p:sp>
    </p:spTree>
    <p:extLst>
      <p:ext uri="{BB962C8B-B14F-4D97-AF65-F5344CB8AC3E}">
        <p14:creationId xmlns:p14="http://schemas.microsoft.com/office/powerpoint/2010/main" val="28964431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7.6 Six Sigma</a:t>
            </a:r>
          </a:p>
        </p:txBody>
      </p:sp>
      <p:sp>
        <p:nvSpPr>
          <p:cNvPr id="3" name="Tijdelijke aanduiding voor inhoud 2"/>
          <p:cNvSpPr>
            <a:spLocks noGrp="1"/>
          </p:cNvSpPr>
          <p:nvPr>
            <p:ph idx="1"/>
          </p:nvPr>
        </p:nvSpPr>
        <p:spPr>
          <a:xfrm>
            <a:off x="397933" y="852055"/>
            <a:ext cx="11713554" cy="5819678"/>
          </a:xfrm>
          <a:solidFill>
            <a:schemeClr val="accent1">
              <a:lumMod val="20000"/>
              <a:lumOff val="80000"/>
            </a:schemeClr>
          </a:solidFill>
        </p:spPr>
        <p:txBody>
          <a:bodyPr>
            <a:normAutofit fontScale="77500" lnSpcReduction="20000"/>
          </a:bodyPr>
          <a:lstStyle/>
          <a:p>
            <a:r>
              <a:rPr lang="nl-NL" dirty="0" smtClean="0"/>
              <a:t>concept </a:t>
            </a:r>
            <a:r>
              <a:rPr lang="nl-NL" dirty="0" smtClean="0"/>
              <a:t>in </a:t>
            </a:r>
            <a:r>
              <a:rPr lang="nl-NL" dirty="0"/>
              <a:t>1986 bij Motorola door Bill Smith </a:t>
            </a:r>
            <a:r>
              <a:rPr lang="nl-NL" dirty="0" smtClean="0"/>
              <a:t>ontwikkeld</a:t>
            </a:r>
          </a:p>
          <a:p>
            <a:r>
              <a:rPr lang="nl-NL" dirty="0" smtClean="0"/>
              <a:t>gericht </a:t>
            </a:r>
            <a:r>
              <a:rPr lang="nl-NL" dirty="0"/>
              <a:t>op minimalisering van </a:t>
            </a:r>
            <a:r>
              <a:rPr lang="nl-NL" dirty="0" smtClean="0"/>
              <a:t>variabiliteit productie d.m.v. gestandaardiseerde </a:t>
            </a:r>
            <a:r>
              <a:rPr lang="nl-NL" dirty="0" smtClean="0"/>
              <a:t>methodiek voor </a:t>
            </a:r>
            <a:r>
              <a:rPr lang="nl-NL" dirty="0" smtClean="0"/>
              <a:t>meten </a:t>
            </a:r>
            <a:r>
              <a:rPr lang="nl-NL" dirty="0"/>
              <a:t>van </a:t>
            </a:r>
            <a:r>
              <a:rPr lang="nl-NL" dirty="0" smtClean="0"/>
              <a:t>defecten</a:t>
            </a:r>
          </a:p>
          <a:p>
            <a:pPr lvl="1"/>
            <a:r>
              <a:rPr lang="nl-NL" dirty="0" smtClean="0"/>
              <a:t>meetinstrument</a:t>
            </a:r>
          </a:p>
          <a:p>
            <a:pPr lvl="1"/>
            <a:r>
              <a:rPr lang="nl-NL" dirty="0" smtClean="0"/>
              <a:t>methode</a:t>
            </a:r>
          </a:p>
          <a:p>
            <a:pPr lvl="1"/>
            <a:r>
              <a:rPr lang="nl-NL" dirty="0" smtClean="0"/>
              <a:t>managementstrategie</a:t>
            </a:r>
          </a:p>
          <a:p>
            <a:pPr marL="0" indent="0">
              <a:buNone/>
            </a:pPr>
            <a:endParaRPr lang="nl-NL" dirty="0" smtClean="0"/>
          </a:p>
          <a:p>
            <a:pPr marL="0" indent="0">
              <a:buNone/>
            </a:pPr>
            <a:r>
              <a:rPr lang="nl-NL" dirty="0" smtClean="0"/>
              <a:t>proces/product </a:t>
            </a:r>
            <a:r>
              <a:rPr lang="nl-NL" dirty="0"/>
              <a:t>met </a:t>
            </a:r>
            <a:r>
              <a:rPr lang="nl-NL" dirty="0" smtClean="0"/>
              <a:t>geringe </a:t>
            </a:r>
            <a:r>
              <a:rPr lang="nl-NL" dirty="0"/>
              <a:t>variatie </a:t>
            </a:r>
            <a:r>
              <a:rPr lang="nl-NL" dirty="0" smtClean="0"/>
              <a:t>t.o.v. tolerantie </a:t>
            </a:r>
            <a:r>
              <a:rPr lang="nl-NL" dirty="0"/>
              <a:t>heeft </a:t>
            </a:r>
            <a:r>
              <a:rPr lang="nl-NL" dirty="0" smtClean="0"/>
              <a:t>betere </a:t>
            </a:r>
            <a:r>
              <a:rPr lang="nl-NL" dirty="0"/>
              <a:t>kwaliteit dan </a:t>
            </a:r>
            <a:r>
              <a:rPr lang="nl-NL" dirty="0" smtClean="0"/>
              <a:t>proces/product </a:t>
            </a:r>
            <a:r>
              <a:rPr lang="nl-NL" dirty="0"/>
              <a:t>met </a:t>
            </a:r>
            <a:r>
              <a:rPr lang="nl-NL" dirty="0" smtClean="0"/>
              <a:t>grotere variatie</a:t>
            </a:r>
          </a:p>
          <a:p>
            <a:pPr marL="0" indent="0">
              <a:buNone/>
            </a:pPr>
            <a:endParaRPr lang="nl-NL" dirty="0" smtClean="0"/>
          </a:p>
          <a:p>
            <a:pPr marL="0" indent="0">
              <a:buNone/>
            </a:pPr>
            <a:r>
              <a:rPr lang="nl-NL" dirty="0" smtClean="0"/>
              <a:t>sigmascore </a:t>
            </a:r>
            <a:r>
              <a:rPr lang="nl-NL" dirty="0" smtClean="0"/>
              <a:t>(</a:t>
            </a:r>
            <a:r>
              <a:rPr lang="nl-NL" i="1" dirty="0" smtClean="0"/>
              <a:t>sigma </a:t>
            </a:r>
            <a:r>
              <a:rPr lang="nl-NL" i="1" dirty="0" err="1" smtClean="0"/>
              <a:t>metric</a:t>
            </a:r>
            <a:r>
              <a:rPr lang="nl-NL" dirty="0" smtClean="0"/>
              <a:t>): </a:t>
            </a:r>
            <a:endParaRPr lang="nl-NL" dirty="0" smtClean="0"/>
          </a:p>
          <a:p>
            <a:r>
              <a:rPr lang="nl-NL" dirty="0" smtClean="0"/>
              <a:t>aantal </a:t>
            </a:r>
            <a:r>
              <a:rPr lang="nl-NL" dirty="0"/>
              <a:t>standaarddeviaties proces- of productvariatie </a:t>
            </a:r>
            <a:r>
              <a:rPr lang="nl-NL" dirty="0" smtClean="0"/>
              <a:t>binnen </a:t>
            </a:r>
            <a:r>
              <a:rPr lang="nl-NL" dirty="0"/>
              <a:t>de </a:t>
            </a:r>
            <a:r>
              <a:rPr lang="nl-NL" dirty="0" smtClean="0"/>
              <a:t>tolerantiegrenzen </a:t>
            </a:r>
          </a:p>
          <a:p>
            <a:r>
              <a:rPr lang="nl-NL" dirty="0"/>
              <a:t>hoe hoger de sigmascore, des te groter tolerantie voor eventuele verstoring van proces</a:t>
            </a:r>
          </a:p>
          <a:p>
            <a:r>
              <a:rPr lang="nl-NL" dirty="0" smtClean="0"/>
              <a:t>Six </a:t>
            </a:r>
            <a:r>
              <a:rPr lang="nl-NL" dirty="0" smtClean="0"/>
              <a:t>Sigma product: 6 standaarddeviaties </a:t>
            </a:r>
            <a:r>
              <a:rPr lang="nl-NL" dirty="0"/>
              <a:t>passen binnen </a:t>
            </a:r>
            <a:r>
              <a:rPr lang="nl-NL" dirty="0" smtClean="0"/>
              <a:t>tolerantiegrenzen</a:t>
            </a:r>
          </a:p>
          <a:p>
            <a:r>
              <a:rPr lang="nl-NL" dirty="0" smtClean="0"/>
              <a:t>Six </a:t>
            </a:r>
            <a:r>
              <a:rPr lang="nl-NL" dirty="0"/>
              <a:t>Sigma product heeft minder dan 3,4 defecten per miljoen (Defects Per </a:t>
            </a:r>
            <a:r>
              <a:rPr lang="nl-NL" dirty="0" err="1"/>
              <a:t>Million</a:t>
            </a:r>
            <a:r>
              <a:rPr lang="nl-NL" dirty="0"/>
              <a:t> </a:t>
            </a:r>
            <a:r>
              <a:rPr lang="nl-NL" dirty="0" err="1"/>
              <a:t>Opportunities</a:t>
            </a:r>
            <a:r>
              <a:rPr lang="nl-NL" dirty="0"/>
              <a:t>, DPMO</a:t>
            </a:r>
            <a:r>
              <a:rPr lang="nl-NL" dirty="0" smtClean="0"/>
              <a:t>)</a:t>
            </a:r>
          </a:p>
          <a:p>
            <a:pPr marL="0" indent="0">
              <a:buNone/>
            </a:pPr>
            <a:endParaRPr lang="nl-NL" dirty="0" smtClean="0"/>
          </a:p>
          <a:p>
            <a:pPr marL="0" indent="0">
              <a:buNone/>
            </a:pPr>
            <a:endParaRPr lang="nl-NL" dirty="0" smtClean="0"/>
          </a:p>
          <a:p>
            <a:pPr marL="0" indent="0">
              <a:buNone/>
            </a:pPr>
            <a:r>
              <a:rPr lang="nl-NL" dirty="0" smtClean="0"/>
              <a:t>binnen klinische chemie: </a:t>
            </a:r>
          </a:p>
          <a:p>
            <a:pPr marL="0" indent="0">
              <a:buNone/>
            </a:pPr>
            <a:r>
              <a:rPr lang="nl-NL" dirty="0" smtClean="0"/>
              <a:t>robuuste </a:t>
            </a:r>
            <a:r>
              <a:rPr lang="nl-NL" dirty="0"/>
              <a:t>test </a:t>
            </a:r>
            <a:r>
              <a:rPr lang="nl-NL" dirty="0" smtClean="0"/>
              <a:t>als (</a:t>
            </a:r>
            <a:r>
              <a:rPr lang="nl-NL" dirty="0"/>
              <a:t>spontane) verstoring </a:t>
            </a:r>
            <a:r>
              <a:rPr lang="nl-NL" dirty="0" smtClean="0"/>
              <a:t>test </a:t>
            </a:r>
            <a:r>
              <a:rPr lang="nl-NL" dirty="0"/>
              <a:t>van maximaal 1,5 SD nog steeds </a:t>
            </a:r>
            <a:r>
              <a:rPr lang="nl-NL" dirty="0" smtClean="0"/>
              <a:t>analytisch </a:t>
            </a:r>
            <a:r>
              <a:rPr lang="nl-NL" dirty="0"/>
              <a:t>en klinisch acceptabele uitslag </a:t>
            </a:r>
            <a:r>
              <a:rPr lang="nl-NL" dirty="0" smtClean="0"/>
              <a:t>geeft</a:t>
            </a:r>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6762663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Tabel 7.2. </a:t>
            </a:r>
            <a:r>
              <a:rPr lang="nl-NL" dirty="0" smtClean="0"/>
              <a:t>Sigmascore </a:t>
            </a:r>
            <a:r>
              <a:rPr lang="nl-NL" dirty="0"/>
              <a:t>en corresponderende foutscore (DPMO)</a:t>
            </a: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974669183"/>
              </p:ext>
            </p:extLst>
          </p:nvPr>
        </p:nvGraphicFramePr>
        <p:xfrm>
          <a:off x="1055077" y="1354016"/>
          <a:ext cx="9609992" cy="4402386"/>
        </p:xfrm>
        <a:graphic>
          <a:graphicData uri="http://schemas.openxmlformats.org/drawingml/2006/table">
            <a:tbl>
              <a:tblPr firstRow="1" firstCol="1" bandRow="1">
                <a:tableStyleId>{5C22544A-7EE6-4342-B048-85BDC9FD1C3A}</a:tableStyleId>
              </a:tblPr>
              <a:tblGrid>
                <a:gridCol w="2168083">
                  <a:extLst>
                    <a:ext uri="{9D8B030D-6E8A-4147-A177-3AD203B41FA5}">
                      <a16:colId xmlns:a16="http://schemas.microsoft.com/office/drawing/2014/main" val="1687042718"/>
                    </a:ext>
                  </a:extLst>
                </a:gridCol>
                <a:gridCol w="3883243">
                  <a:extLst>
                    <a:ext uri="{9D8B030D-6E8A-4147-A177-3AD203B41FA5}">
                      <a16:colId xmlns:a16="http://schemas.microsoft.com/office/drawing/2014/main" val="278352694"/>
                    </a:ext>
                  </a:extLst>
                </a:gridCol>
                <a:gridCol w="3558666">
                  <a:extLst>
                    <a:ext uri="{9D8B030D-6E8A-4147-A177-3AD203B41FA5}">
                      <a16:colId xmlns:a16="http://schemas.microsoft.com/office/drawing/2014/main" val="3810220823"/>
                    </a:ext>
                  </a:extLst>
                </a:gridCol>
              </a:tblGrid>
              <a:tr h="1219704">
                <a:tc>
                  <a:txBody>
                    <a:bodyPr/>
                    <a:lstStyle/>
                    <a:p>
                      <a:pPr marR="635" algn="just">
                        <a:lnSpc>
                          <a:spcPct val="107000"/>
                        </a:lnSpc>
                        <a:spcAft>
                          <a:spcPts val="800"/>
                        </a:spcAft>
                      </a:pPr>
                      <a:r>
                        <a:rPr lang="nl-NL" sz="2000" dirty="0" smtClean="0">
                          <a:effectLst/>
                        </a:rPr>
                        <a:t>Sigmascore</a:t>
                      </a:r>
                      <a:endParaRPr lang="nl-NL"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dirty="0" smtClean="0">
                          <a:effectLst/>
                        </a:rPr>
                        <a:t>DPMO, </a:t>
                      </a:r>
                      <a:r>
                        <a:rPr lang="nl-NL" sz="2000" dirty="0">
                          <a:effectLst/>
                        </a:rPr>
                        <a:t>proces zonder bias</a:t>
                      </a:r>
                      <a:endParaRPr lang="nl-NL"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dirty="0">
                          <a:effectLst/>
                        </a:rPr>
                        <a:t>DPMO bij systematische fout (bias) van 1,5 </a:t>
                      </a:r>
                      <a:r>
                        <a:rPr lang="nl-NL" sz="2000" dirty="0" smtClean="0">
                          <a:effectLst/>
                        </a:rPr>
                        <a:t>SD</a:t>
                      </a:r>
                      <a:endParaRPr lang="nl-NL"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14451031"/>
                  </a:ext>
                </a:extLst>
              </a:tr>
              <a:tr h="530447">
                <a:tc>
                  <a:txBody>
                    <a:bodyPr/>
                    <a:lstStyle/>
                    <a:p>
                      <a:pPr marR="635" algn="ctr">
                        <a:lnSpc>
                          <a:spcPct val="107000"/>
                        </a:lnSpc>
                        <a:spcAft>
                          <a:spcPts val="800"/>
                        </a:spcAft>
                      </a:pPr>
                      <a:r>
                        <a:rPr lang="nl-NL" sz="2000">
                          <a:effectLst/>
                        </a:rPr>
                        <a:t>1</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317.400</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697.700</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31811275"/>
                  </a:ext>
                </a:extLst>
              </a:tr>
              <a:tr h="530447">
                <a:tc>
                  <a:txBody>
                    <a:bodyPr/>
                    <a:lstStyle/>
                    <a:p>
                      <a:pPr marR="635" algn="ctr">
                        <a:lnSpc>
                          <a:spcPct val="107000"/>
                        </a:lnSpc>
                        <a:spcAft>
                          <a:spcPts val="800"/>
                        </a:spcAft>
                      </a:pPr>
                      <a:r>
                        <a:rPr lang="nl-NL" sz="2000">
                          <a:effectLst/>
                        </a:rPr>
                        <a:t>2</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   45.400</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308.770</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03669656"/>
                  </a:ext>
                </a:extLst>
              </a:tr>
              <a:tr h="530447">
                <a:tc>
                  <a:txBody>
                    <a:bodyPr/>
                    <a:lstStyle/>
                    <a:p>
                      <a:pPr marR="635" algn="ctr">
                        <a:lnSpc>
                          <a:spcPct val="107000"/>
                        </a:lnSpc>
                        <a:spcAft>
                          <a:spcPts val="800"/>
                        </a:spcAft>
                      </a:pPr>
                      <a:r>
                        <a:rPr lang="nl-NL" sz="2000">
                          <a:effectLst/>
                        </a:rPr>
                        <a:t>3</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     2.700</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   66.810</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0554139"/>
                  </a:ext>
                </a:extLst>
              </a:tr>
              <a:tr h="530447">
                <a:tc>
                  <a:txBody>
                    <a:bodyPr/>
                    <a:lstStyle/>
                    <a:p>
                      <a:pPr marR="635" algn="ctr">
                        <a:lnSpc>
                          <a:spcPct val="107000"/>
                        </a:lnSpc>
                        <a:spcAft>
                          <a:spcPts val="800"/>
                        </a:spcAft>
                      </a:pPr>
                      <a:r>
                        <a:rPr lang="nl-NL" sz="2000">
                          <a:effectLst/>
                        </a:rPr>
                        <a:t>4</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           63</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     6.210</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61841348"/>
                  </a:ext>
                </a:extLst>
              </a:tr>
              <a:tr h="530447">
                <a:tc>
                  <a:txBody>
                    <a:bodyPr/>
                    <a:lstStyle/>
                    <a:p>
                      <a:pPr marR="635" algn="ctr">
                        <a:lnSpc>
                          <a:spcPct val="107000"/>
                        </a:lnSpc>
                        <a:spcAft>
                          <a:spcPts val="800"/>
                        </a:spcAft>
                      </a:pPr>
                      <a:r>
                        <a:rPr lang="nl-NL" sz="2000">
                          <a:effectLst/>
                        </a:rPr>
                        <a:t>5</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              0,57</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        233</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90653758"/>
                  </a:ext>
                </a:extLst>
              </a:tr>
              <a:tr h="530447">
                <a:tc>
                  <a:txBody>
                    <a:bodyPr/>
                    <a:lstStyle/>
                    <a:p>
                      <a:pPr marR="635" algn="ctr">
                        <a:lnSpc>
                          <a:spcPct val="107000"/>
                        </a:lnSpc>
                        <a:spcAft>
                          <a:spcPts val="800"/>
                        </a:spcAft>
                      </a:pPr>
                      <a:r>
                        <a:rPr lang="nl-NL" sz="2000">
                          <a:effectLst/>
                        </a:rPr>
                        <a:t>6</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a:effectLst/>
                        </a:rPr>
                        <a:t>              0,002 </a:t>
                      </a:r>
                      <a:endParaRPr lang="nl-NL"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R="635" algn="just">
                        <a:lnSpc>
                          <a:spcPct val="107000"/>
                        </a:lnSpc>
                        <a:spcAft>
                          <a:spcPts val="800"/>
                        </a:spcAft>
                      </a:pPr>
                      <a:r>
                        <a:rPr lang="nl-NL" sz="2000" dirty="0">
                          <a:effectLst/>
                        </a:rPr>
                        <a:t>             3,4</a:t>
                      </a:r>
                      <a:endParaRPr lang="nl-NL"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81280370"/>
                  </a:ext>
                </a:extLst>
              </a:tr>
            </a:tbl>
          </a:graphicData>
        </a:graphic>
      </p:graphicFrame>
      <p:sp>
        <p:nvSpPr>
          <p:cNvPr id="5" name="Rectangle 1"/>
          <p:cNvSpPr>
            <a:spLocks noChangeArrowheads="1"/>
          </p:cNvSpPr>
          <p:nvPr/>
        </p:nvSpPr>
        <p:spPr bwMode="auto">
          <a:xfrm>
            <a:off x="-4108253" y="116006"/>
            <a:ext cx="1630025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Tabel 7.2.</a:t>
            </a:r>
            <a:r>
              <a:rPr kumimoji="0" lang="nl-NL" altLang="nl-NL"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Sigmawaarde en corresponderende foutscore (DPMO)</a:t>
            </a:r>
            <a:endParaRPr kumimoji="0" lang="nl-NL" altLang="nl-NL"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sp>
        <p:nvSpPr>
          <p:cNvPr id="3" name="Tekstvak 2"/>
          <p:cNvSpPr txBox="1"/>
          <p:nvPr/>
        </p:nvSpPr>
        <p:spPr>
          <a:xfrm>
            <a:off x="1055077" y="5797395"/>
            <a:ext cx="5454316" cy="369332"/>
          </a:xfrm>
          <a:prstGeom prst="rect">
            <a:avLst/>
          </a:prstGeom>
          <a:noFill/>
        </p:spPr>
        <p:txBody>
          <a:bodyPr wrap="square" rtlCol="0">
            <a:spAutoFit/>
          </a:bodyPr>
          <a:lstStyle/>
          <a:p>
            <a:r>
              <a:rPr lang="nl-NL" i="1" dirty="0" smtClean="0"/>
              <a:t>DPMO=defects per </a:t>
            </a:r>
            <a:r>
              <a:rPr lang="nl-NL" i="1" dirty="0" err="1" smtClean="0"/>
              <a:t>million</a:t>
            </a:r>
            <a:r>
              <a:rPr lang="nl-NL" i="1" dirty="0" smtClean="0"/>
              <a:t> </a:t>
            </a:r>
            <a:r>
              <a:rPr lang="nl-NL" i="1" dirty="0" err="1" smtClean="0"/>
              <a:t>opportunities</a:t>
            </a:r>
            <a:endParaRPr lang="nl-NL" i="1" dirty="0"/>
          </a:p>
        </p:txBody>
      </p:sp>
    </p:spTree>
    <p:extLst>
      <p:ext uri="{BB962C8B-B14F-4D97-AF65-F5344CB8AC3E}">
        <p14:creationId xmlns:p14="http://schemas.microsoft.com/office/powerpoint/2010/main" val="35309416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Six Sigma – klinische chemie</a:t>
            </a:r>
            <a:endParaRPr lang="nl-NL" dirty="0"/>
          </a:p>
        </p:txBody>
      </p:sp>
      <p:sp>
        <p:nvSpPr>
          <p:cNvPr id="3" name="Tijdelijke aanduiding voor inhoud 2"/>
          <p:cNvSpPr>
            <a:spLocks noGrp="1"/>
          </p:cNvSpPr>
          <p:nvPr>
            <p:ph idx="1"/>
          </p:nvPr>
        </p:nvSpPr>
        <p:spPr>
          <a:xfrm>
            <a:off x="397933" y="1191733"/>
            <a:ext cx="11506200" cy="4406962"/>
          </a:xfrm>
        </p:spPr>
        <p:txBody>
          <a:bodyPr>
            <a:normAutofit/>
          </a:bodyPr>
          <a:lstStyle/>
          <a:p>
            <a:pPr marL="0" indent="0">
              <a:buNone/>
            </a:pPr>
            <a:r>
              <a:rPr lang="nl-NL" sz="1700" dirty="0" smtClean="0"/>
              <a:t>Sigma </a:t>
            </a:r>
            <a:r>
              <a:rPr lang="nl-NL" sz="1700" dirty="0"/>
              <a:t>= (</a:t>
            </a:r>
            <a:r>
              <a:rPr lang="nl-NL" sz="1700" dirty="0" err="1"/>
              <a:t>TEa</a:t>
            </a:r>
            <a:r>
              <a:rPr lang="nl-NL" sz="1700" dirty="0"/>
              <a:t>–bias)/</a:t>
            </a:r>
            <a:r>
              <a:rPr lang="nl-NL" sz="1700" dirty="0" err="1"/>
              <a:t>CVa</a:t>
            </a:r>
            <a:endParaRPr lang="nl-NL" sz="1700" dirty="0"/>
          </a:p>
          <a:p>
            <a:pPr marL="0" indent="0">
              <a:buNone/>
            </a:pPr>
            <a:r>
              <a:rPr lang="nl-NL" sz="1700" dirty="0" err="1"/>
              <a:t>TEa</a:t>
            </a:r>
            <a:r>
              <a:rPr lang="nl-NL" sz="1700" dirty="0"/>
              <a:t>: </a:t>
            </a:r>
            <a:r>
              <a:rPr lang="nl-NL" sz="1700" dirty="0" err="1"/>
              <a:t>total</a:t>
            </a:r>
            <a:r>
              <a:rPr lang="nl-NL" sz="1700" dirty="0"/>
              <a:t> </a:t>
            </a:r>
            <a:r>
              <a:rPr lang="nl-NL" sz="1700" dirty="0" err="1"/>
              <a:t>allowable</a:t>
            </a:r>
            <a:r>
              <a:rPr lang="nl-NL" sz="1700" dirty="0"/>
              <a:t> error</a:t>
            </a:r>
          </a:p>
          <a:p>
            <a:pPr marL="0" indent="0">
              <a:buNone/>
            </a:pPr>
            <a:r>
              <a:rPr lang="nl-NL" sz="1700" dirty="0" err="1"/>
              <a:t>CVa</a:t>
            </a:r>
            <a:r>
              <a:rPr lang="nl-NL" sz="1700" dirty="0"/>
              <a:t>: analytische variatie (langlopend)</a:t>
            </a:r>
          </a:p>
          <a:p>
            <a:pPr marL="0" indent="0">
              <a:buNone/>
            </a:pPr>
            <a:endParaRPr lang="nl-NL" sz="1700" dirty="0" smtClean="0"/>
          </a:p>
          <a:p>
            <a:pPr marL="0" indent="0">
              <a:buNone/>
            </a:pPr>
            <a:r>
              <a:rPr lang="nl-NL" sz="1700" dirty="0" smtClean="0"/>
              <a:t>sigmascore </a:t>
            </a:r>
            <a:r>
              <a:rPr lang="nl-NL" sz="1700" dirty="0" smtClean="0"/>
              <a:t>berekenen over representatieve periode (bij </a:t>
            </a:r>
            <a:r>
              <a:rPr lang="nl-NL" sz="1700" dirty="0"/>
              <a:t>voorkeur </a:t>
            </a:r>
            <a:r>
              <a:rPr lang="nl-NL" sz="1700" dirty="0" smtClean="0"/>
              <a:t>één </a:t>
            </a:r>
            <a:r>
              <a:rPr lang="nl-NL" sz="1700" dirty="0"/>
              <a:t>of meer lot-lot wisselingen en één of meer </a:t>
            </a:r>
            <a:r>
              <a:rPr lang="nl-NL" sz="1700" dirty="0" smtClean="0"/>
              <a:t>kalibraties)</a:t>
            </a:r>
            <a:endParaRPr lang="nl-NL" sz="1700" dirty="0"/>
          </a:p>
          <a:p>
            <a:pPr marL="0" indent="0">
              <a:buNone/>
            </a:pPr>
            <a:endParaRPr lang="nl-NL" dirty="0"/>
          </a:p>
        </p:txBody>
      </p:sp>
      <p:graphicFrame>
        <p:nvGraphicFramePr>
          <p:cNvPr id="4" name="Tabel 3"/>
          <p:cNvGraphicFramePr>
            <a:graphicFrameLocks noGrp="1"/>
          </p:cNvGraphicFramePr>
          <p:nvPr>
            <p:extLst>
              <p:ext uri="{D42A27DB-BD31-4B8C-83A1-F6EECF244321}">
                <p14:modId xmlns:p14="http://schemas.microsoft.com/office/powerpoint/2010/main" val="745048183"/>
              </p:ext>
            </p:extLst>
          </p:nvPr>
        </p:nvGraphicFramePr>
        <p:xfrm>
          <a:off x="397933" y="3316218"/>
          <a:ext cx="11506200" cy="1854200"/>
        </p:xfrm>
        <a:graphic>
          <a:graphicData uri="http://schemas.openxmlformats.org/drawingml/2006/table">
            <a:tbl>
              <a:tblPr firstRow="1" bandRow="1">
                <a:tableStyleId>{5C22544A-7EE6-4342-B048-85BDC9FD1C3A}</a:tableStyleId>
              </a:tblPr>
              <a:tblGrid>
                <a:gridCol w="2195612">
                  <a:extLst>
                    <a:ext uri="{9D8B030D-6E8A-4147-A177-3AD203B41FA5}">
                      <a16:colId xmlns:a16="http://schemas.microsoft.com/office/drawing/2014/main" val="793801410"/>
                    </a:ext>
                  </a:extLst>
                </a:gridCol>
                <a:gridCol w="9310588">
                  <a:extLst>
                    <a:ext uri="{9D8B030D-6E8A-4147-A177-3AD203B41FA5}">
                      <a16:colId xmlns:a16="http://schemas.microsoft.com/office/drawing/2014/main" val="3600957660"/>
                    </a:ext>
                  </a:extLst>
                </a:gridCol>
              </a:tblGrid>
              <a:tr h="370840">
                <a:tc>
                  <a:txBody>
                    <a:bodyPr/>
                    <a:lstStyle/>
                    <a:p>
                      <a:pPr marL="0" indent="0">
                        <a:buNone/>
                      </a:pPr>
                      <a:r>
                        <a:rPr lang="nl-NL" dirty="0" smtClean="0"/>
                        <a:t>Sigmascore</a:t>
                      </a:r>
                      <a:endParaRPr lang="nl-NL" dirty="0"/>
                    </a:p>
                  </a:txBody>
                  <a:tcPr/>
                </a:tc>
                <a:tc>
                  <a:txBody>
                    <a:bodyPr/>
                    <a:lstStyle/>
                    <a:p>
                      <a:pPr marL="0" indent="0">
                        <a:buNone/>
                      </a:pPr>
                      <a:r>
                        <a:rPr lang="nl-NL" dirty="0" smtClean="0"/>
                        <a:t>Duiding</a:t>
                      </a:r>
                    </a:p>
                  </a:txBody>
                  <a:tcPr/>
                </a:tc>
                <a:extLst>
                  <a:ext uri="{0D108BD9-81ED-4DB2-BD59-A6C34878D82A}">
                    <a16:rowId xmlns:a16="http://schemas.microsoft.com/office/drawing/2014/main" val="2776684161"/>
                  </a:ext>
                </a:extLst>
              </a:tr>
              <a:tr h="370840">
                <a:tc>
                  <a:txBody>
                    <a:bodyPr/>
                    <a:lstStyle/>
                    <a:p>
                      <a:pPr marL="0" indent="0">
                        <a:buNone/>
                      </a:pPr>
                      <a:r>
                        <a:rPr lang="nl-NL" dirty="0" smtClean="0"/>
                        <a:t>&lt;3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(zeer)</a:t>
                      </a:r>
                      <a:r>
                        <a:rPr lang="nl-NL" baseline="0" dirty="0" smtClean="0"/>
                        <a:t> </a:t>
                      </a:r>
                      <a:r>
                        <a:rPr lang="nl-NL" dirty="0" smtClean="0"/>
                        <a:t>matige </a:t>
                      </a:r>
                      <a:r>
                        <a:rPr lang="nl-NL" dirty="0" smtClean="0"/>
                        <a:t>analytische kwaliteit, niet alleen met </a:t>
                      </a:r>
                      <a:r>
                        <a:rPr lang="nl-NL" dirty="0" err="1" smtClean="0"/>
                        <a:t>multirules</a:t>
                      </a:r>
                      <a:r>
                        <a:rPr lang="nl-NL" dirty="0" smtClean="0"/>
                        <a:t> QC te beheersen</a:t>
                      </a:r>
                      <a:endParaRPr lang="nl-NL" dirty="0"/>
                    </a:p>
                  </a:txBody>
                  <a:tcPr/>
                </a:tc>
                <a:extLst>
                  <a:ext uri="{0D108BD9-81ED-4DB2-BD59-A6C34878D82A}">
                    <a16:rowId xmlns:a16="http://schemas.microsoft.com/office/drawing/2014/main" val="506083317"/>
                  </a:ext>
                </a:extLst>
              </a:tr>
              <a:tr h="370840">
                <a:tc>
                  <a:txBody>
                    <a:bodyPr/>
                    <a:lstStyle/>
                    <a:p>
                      <a:pPr marL="0" indent="0">
                        <a:buNone/>
                      </a:pPr>
                      <a:r>
                        <a:rPr lang="nl-NL" dirty="0" smtClean="0"/>
                        <a:t>3-4</a:t>
                      </a:r>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geschikt </a:t>
                      </a:r>
                      <a:r>
                        <a:rPr lang="nl-NL" dirty="0" smtClean="0"/>
                        <a:t>voor beoogde doel, echter frequente controle noodzakelijk</a:t>
                      </a:r>
                      <a:endParaRPr lang="nl-NL" dirty="0"/>
                    </a:p>
                  </a:txBody>
                  <a:tcPr/>
                </a:tc>
                <a:extLst>
                  <a:ext uri="{0D108BD9-81ED-4DB2-BD59-A6C34878D82A}">
                    <a16:rowId xmlns:a16="http://schemas.microsoft.com/office/drawing/2014/main" val="2004183753"/>
                  </a:ext>
                </a:extLst>
              </a:tr>
              <a:tr h="370840">
                <a:tc>
                  <a:txBody>
                    <a:bodyPr/>
                    <a:lstStyle/>
                    <a:p>
                      <a:pPr marL="0" indent="0">
                        <a:buNone/>
                      </a:pPr>
                      <a:r>
                        <a:rPr lang="nl-NL" dirty="0" smtClean="0"/>
                        <a:t>4-6</a:t>
                      </a:r>
                    </a:p>
                  </a:txBody>
                  <a:tcPr/>
                </a:tc>
                <a:tc>
                  <a:txBody>
                    <a:bodyPr/>
                    <a:lstStyle/>
                    <a:p>
                      <a:r>
                        <a:rPr lang="nl-NL" dirty="0" smtClean="0"/>
                        <a:t>geschikt </a:t>
                      </a:r>
                      <a:r>
                        <a:rPr lang="nl-NL" dirty="0" smtClean="0"/>
                        <a:t>voor beoogde doel en met eenvoudige controle beheersbaar</a:t>
                      </a:r>
                      <a:endParaRPr lang="nl-NL" dirty="0"/>
                    </a:p>
                  </a:txBody>
                  <a:tcPr/>
                </a:tc>
                <a:extLst>
                  <a:ext uri="{0D108BD9-81ED-4DB2-BD59-A6C34878D82A}">
                    <a16:rowId xmlns:a16="http://schemas.microsoft.com/office/drawing/2014/main" val="7511278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dirty="0" smtClean="0"/>
                        <a:t>&gt;6</a:t>
                      </a:r>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uitstekende </a:t>
                      </a:r>
                      <a:r>
                        <a:rPr lang="nl-NL" dirty="0" smtClean="0"/>
                        <a:t>kwaliteit</a:t>
                      </a:r>
                      <a:endParaRPr lang="nl-NL" dirty="0"/>
                    </a:p>
                  </a:txBody>
                  <a:tcPr/>
                </a:tc>
                <a:extLst>
                  <a:ext uri="{0D108BD9-81ED-4DB2-BD59-A6C34878D82A}">
                    <a16:rowId xmlns:a16="http://schemas.microsoft.com/office/drawing/2014/main" val="223487230"/>
                  </a:ext>
                </a:extLst>
              </a:tr>
            </a:tbl>
          </a:graphicData>
        </a:graphic>
      </p:graphicFrame>
      <p:sp>
        <p:nvSpPr>
          <p:cNvPr id="5" name="Tekstvak 4"/>
          <p:cNvSpPr txBox="1"/>
          <p:nvPr/>
        </p:nvSpPr>
        <p:spPr>
          <a:xfrm>
            <a:off x="397933" y="5838587"/>
            <a:ext cx="11506200" cy="738664"/>
          </a:xfrm>
          <a:prstGeom prst="rect">
            <a:avLst/>
          </a:prstGeom>
          <a:noFill/>
          <a:ln>
            <a:solidFill>
              <a:schemeClr val="bg1">
                <a:lumMod val="65000"/>
              </a:schemeClr>
            </a:solidFill>
          </a:ln>
        </p:spPr>
        <p:txBody>
          <a:bodyPr wrap="square" rtlCol="0">
            <a:spAutoFit/>
          </a:bodyPr>
          <a:lstStyle/>
          <a:p>
            <a:r>
              <a:rPr lang="en-US" sz="1400" dirty="0" smtClean="0">
                <a:solidFill>
                  <a:schemeClr val="bg1">
                    <a:lumMod val="65000"/>
                  </a:schemeClr>
                </a:solidFill>
              </a:rPr>
              <a:t>Gras </a:t>
            </a:r>
            <a:r>
              <a:rPr lang="en-US" sz="1400" dirty="0">
                <a:solidFill>
                  <a:schemeClr val="bg1">
                    <a:lumMod val="65000"/>
                  </a:schemeClr>
                </a:solidFill>
              </a:rPr>
              <a:t>JM, Philippe M. Application of the Six Sigma concept in clinical laboratories: a review.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Chem</a:t>
            </a:r>
            <a:r>
              <a:rPr lang="en-US" sz="1400" dirty="0">
                <a:solidFill>
                  <a:schemeClr val="bg1">
                    <a:lumMod val="65000"/>
                  </a:schemeClr>
                </a:solidFill>
              </a:rPr>
              <a:t> Lab Med. 2007; 45: 789-796</a:t>
            </a:r>
            <a:r>
              <a:rPr lang="en-US" sz="1400" dirty="0" smtClean="0">
                <a:solidFill>
                  <a:schemeClr val="bg1">
                    <a:lumMod val="65000"/>
                  </a:schemeClr>
                </a:solidFill>
              </a:rPr>
              <a:t>.</a:t>
            </a:r>
          </a:p>
          <a:p>
            <a:r>
              <a:rPr lang="en-US" sz="1400" dirty="0" err="1">
                <a:solidFill>
                  <a:schemeClr val="bg1">
                    <a:lumMod val="65000"/>
                  </a:schemeClr>
                </a:solidFill>
              </a:rPr>
              <a:t>Schoenmakers</a:t>
            </a:r>
            <a:r>
              <a:rPr lang="en-US" sz="1400" dirty="0">
                <a:solidFill>
                  <a:schemeClr val="bg1">
                    <a:lumMod val="65000"/>
                  </a:schemeClr>
                </a:solidFill>
              </a:rPr>
              <a:t> </a:t>
            </a:r>
            <a:r>
              <a:rPr lang="en-US" sz="1400" dirty="0" smtClean="0">
                <a:solidFill>
                  <a:schemeClr val="bg1">
                    <a:lumMod val="65000"/>
                  </a:schemeClr>
                </a:solidFill>
              </a:rPr>
              <a:t>CH et al </a:t>
            </a:r>
            <a:r>
              <a:rPr lang="en-US" sz="1400" dirty="0">
                <a:solidFill>
                  <a:schemeClr val="bg1">
                    <a:lumMod val="65000"/>
                  </a:schemeClr>
                </a:solidFill>
              </a:rPr>
              <a:t>Practical application of Sigma Metrics QC procedures in clinical chemistry.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Chem</a:t>
            </a:r>
            <a:r>
              <a:rPr lang="en-US" sz="1400" dirty="0">
                <a:solidFill>
                  <a:schemeClr val="bg1">
                    <a:lumMod val="65000"/>
                  </a:schemeClr>
                </a:solidFill>
              </a:rPr>
              <a:t> Lab Med. 2011; 49: 1837-1843</a:t>
            </a:r>
            <a:r>
              <a:rPr lang="en-US" sz="1400" dirty="0" smtClean="0">
                <a:solidFill>
                  <a:schemeClr val="bg1">
                    <a:lumMod val="65000"/>
                  </a:schemeClr>
                </a:solidFill>
              </a:rPr>
              <a:t>.</a:t>
            </a:r>
          </a:p>
          <a:p>
            <a:r>
              <a:rPr lang="en-US" sz="1400" dirty="0">
                <a:solidFill>
                  <a:schemeClr val="bg1">
                    <a:lumMod val="65000"/>
                  </a:schemeClr>
                </a:solidFill>
              </a:rPr>
              <a:t>Westgard JO, Westgard SA. Six Sigma Quality Management System and Design of Risk-based Statistical Quality Control. </a:t>
            </a:r>
            <a:r>
              <a:rPr lang="nl-NL" sz="1400" dirty="0" err="1">
                <a:solidFill>
                  <a:schemeClr val="bg1">
                    <a:lumMod val="65000"/>
                  </a:schemeClr>
                </a:solidFill>
              </a:rPr>
              <a:t>Clin</a:t>
            </a:r>
            <a:r>
              <a:rPr lang="nl-NL" sz="1400" dirty="0">
                <a:solidFill>
                  <a:schemeClr val="bg1">
                    <a:lumMod val="65000"/>
                  </a:schemeClr>
                </a:solidFill>
              </a:rPr>
              <a:t> Lab </a:t>
            </a:r>
            <a:r>
              <a:rPr lang="nl-NL" sz="1400" dirty="0" err="1">
                <a:solidFill>
                  <a:schemeClr val="bg1">
                    <a:lumMod val="65000"/>
                  </a:schemeClr>
                </a:solidFill>
              </a:rPr>
              <a:t>Med</a:t>
            </a:r>
            <a:r>
              <a:rPr lang="nl-NL" sz="1400" dirty="0">
                <a:solidFill>
                  <a:schemeClr val="bg1">
                    <a:lumMod val="65000"/>
                  </a:schemeClr>
                </a:solidFill>
              </a:rPr>
              <a:t>. 2017; 37: 85-96</a:t>
            </a:r>
            <a:r>
              <a:rPr lang="nl-NL" sz="1400" dirty="0" smtClean="0">
                <a:solidFill>
                  <a:schemeClr val="bg1">
                    <a:lumMod val="65000"/>
                  </a:schemeClr>
                </a:solidFill>
              </a:rPr>
              <a:t>.</a:t>
            </a:r>
            <a:endParaRPr lang="nl-NL" dirty="0"/>
          </a:p>
        </p:txBody>
      </p:sp>
    </p:spTree>
    <p:extLst>
      <p:ext uri="{BB962C8B-B14F-4D97-AF65-F5344CB8AC3E}">
        <p14:creationId xmlns:p14="http://schemas.microsoft.com/office/powerpoint/2010/main" val="17185038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75491" y="1094718"/>
            <a:ext cx="10662445" cy="2677656"/>
          </a:xfrm>
          <a:prstGeom prst="rect">
            <a:avLst/>
          </a:prstGeom>
          <a:solidFill>
            <a:schemeClr val="accent4">
              <a:lumMod val="20000"/>
              <a:lumOff val="80000"/>
            </a:schemeClr>
          </a:solidFill>
        </p:spPr>
        <p:txBody>
          <a:bodyPr wrap="square" rtlCol="0">
            <a:spAutoFit/>
          </a:bodyPr>
          <a:lstStyle/>
          <a:p>
            <a:r>
              <a:rPr lang="nl-NL" sz="2400" dirty="0">
                <a:solidFill>
                  <a:srgbClr val="0070C0"/>
                </a:solidFill>
              </a:rPr>
              <a:t>Aanbeveling </a:t>
            </a:r>
            <a:r>
              <a:rPr lang="nl-NL" sz="2400" dirty="0" smtClean="0">
                <a:solidFill>
                  <a:srgbClr val="0070C0"/>
                </a:solidFill>
              </a:rPr>
              <a:t>6</a:t>
            </a:r>
            <a:endParaRPr lang="nl-NL" sz="2400" dirty="0">
              <a:solidFill>
                <a:srgbClr val="0070C0"/>
              </a:solidFill>
            </a:endParaRPr>
          </a:p>
          <a:p>
            <a:r>
              <a:rPr lang="nl-NL" sz="2400" dirty="0" smtClean="0"/>
              <a:t>Sigmascores </a:t>
            </a:r>
            <a:r>
              <a:rPr lang="nl-NL" sz="2400" dirty="0"/>
              <a:t>(</a:t>
            </a:r>
            <a:r>
              <a:rPr lang="nl-NL" sz="2400" i="1" dirty="0"/>
              <a:t>sigma </a:t>
            </a:r>
            <a:r>
              <a:rPr lang="nl-NL" sz="2400" i="1" dirty="0" err="1"/>
              <a:t>metrics</a:t>
            </a:r>
            <a:r>
              <a:rPr lang="nl-NL" sz="2400" dirty="0"/>
              <a:t>) worden periodiek geëvalueerd, bijvoorbeeld eens per 2-4 jaar en wanneer daar aanleiding toe is, bijvoorbeeld bij aanpassingen aan IQC-inrichting. </a:t>
            </a:r>
            <a:endParaRPr lang="nl-NL" sz="2400" dirty="0" smtClean="0"/>
          </a:p>
          <a:p>
            <a:r>
              <a:rPr lang="nl-NL" sz="2400" dirty="0" smtClean="0"/>
              <a:t>(</a:t>
            </a:r>
            <a:r>
              <a:rPr lang="nl-NL" sz="2400" dirty="0"/>
              <a:t>zie </a:t>
            </a:r>
            <a:r>
              <a:rPr lang="nl-NL" sz="2400" dirty="0" smtClean="0"/>
              <a:t>7.6.3)</a:t>
            </a:r>
            <a:endParaRPr lang="nl-NL" sz="2400" dirty="0"/>
          </a:p>
          <a:p>
            <a:endParaRPr lang="nl-NL" sz="2400" dirty="0">
              <a:solidFill>
                <a:srgbClr val="0070C0"/>
              </a:solidFill>
            </a:endParaRPr>
          </a:p>
          <a:p>
            <a:endParaRPr lang="nl-NL" sz="2400" dirty="0"/>
          </a:p>
        </p:txBody>
      </p:sp>
    </p:spTree>
    <p:extLst>
      <p:ext uri="{BB962C8B-B14F-4D97-AF65-F5344CB8AC3E}">
        <p14:creationId xmlns:p14="http://schemas.microsoft.com/office/powerpoint/2010/main" val="24718012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7.7 Risico-gebaseerde QC</a:t>
            </a:r>
            <a:br>
              <a:rPr lang="nl-NL" dirty="0"/>
            </a:br>
            <a:endParaRPr lang="nl-NL" dirty="0"/>
          </a:p>
        </p:txBody>
      </p:sp>
      <p:sp>
        <p:nvSpPr>
          <p:cNvPr id="3" name="Tijdelijke aanduiding voor inhoud 2"/>
          <p:cNvSpPr>
            <a:spLocks noGrp="1"/>
          </p:cNvSpPr>
          <p:nvPr>
            <p:ph idx="1"/>
          </p:nvPr>
        </p:nvSpPr>
        <p:spPr>
          <a:xfrm>
            <a:off x="397933" y="1191733"/>
            <a:ext cx="11506200" cy="2943849"/>
          </a:xfrm>
          <a:solidFill>
            <a:schemeClr val="accent1">
              <a:lumMod val="20000"/>
              <a:lumOff val="80000"/>
            </a:schemeClr>
          </a:solidFill>
        </p:spPr>
        <p:txBody>
          <a:bodyPr>
            <a:normAutofit fontScale="92500" lnSpcReduction="10000"/>
          </a:bodyPr>
          <a:lstStyle/>
          <a:p>
            <a:pPr marL="0" indent="0">
              <a:buNone/>
            </a:pPr>
            <a:r>
              <a:rPr lang="nl-NL" dirty="0" smtClean="0"/>
              <a:t>Risico-gebaseerde QC</a:t>
            </a:r>
          </a:p>
          <a:p>
            <a:r>
              <a:rPr lang="nl-NL" dirty="0" smtClean="0"/>
              <a:t>sigmascore </a:t>
            </a:r>
            <a:endParaRPr lang="nl-NL" dirty="0" smtClean="0"/>
          </a:p>
          <a:p>
            <a:r>
              <a:rPr lang="nl-NL" dirty="0" smtClean="0"/>
              <a:t>aantal </a:t>
            </a:r>
            <a:r>
              <a:rPr lang="nl-NL" dirty="0"/>
              <a:t>patiënten of </a:t>
            </a:r>
            <a:r>
              <a:rPr lang="nl-NL" dirty="0" err="1"/>
              <a:t>patiëntenmonsters</a:t>
            </a:r>
            <a:r>
              <a:rPr lang="nl-NL" dirty="0"/>
              <a:t> dat wordt blootgesteld aan het risico </a:t>
            </a:r>
            <a:endParaRPr lang="nl-NL" dirty="0" smtClean="0"/>
          </a:p>
          <a:p>
            <a:r>
              <a:rPr lang="nl-NL" dirty="0" smtClean="0"/>
              <a:t>maximale grootte van analytische run (max aantal </a:t>
            </a:r>
            <a:r>
              <a:rPr lang="nl-NL" dirty="0" err="1" smtClean="0"/>
              <a:t>patiëntenmonsters</a:t>
            </a:r>
            <a:r>
              <a:rPr lang="nl-NL" dirty="0" smtClean="0"/>
              <a:t> tussen twee controlemomenten) o.b.v. maximaal </a:t>
            </a:r>
            <a:r>
              <a:rPr lang="nl-NL" dirty="0"/>
              <a:t>aantal mogelijke fouten </a:t>
            </a:r>
            <a:r>
              <a:rPr lang="nl-NL" dirty="0" smtClean="0"/>
              <a:t>dat </a:t>
            </a:r>
            <a:r>
              <a:rPr lang="nl-NL" dirty="0"/>
              <a:t>niet wordt gedetecteerd met specifieke </a:t>
            </a:r>
            <a:r>
              <a:rPr lang="nl-NL" dirty="0" smtClean="0"/>
              <a:t>controleregels (E(Nuf))</a:t>
            </a:r>
          </a:p>
          <a:p>
            <a:endParaRPr lang="nl-NL" dirty="0" smtClean="0"/>
          </a:p>
          <a:p>
            <a:pPr marL="0" indent="0">
              <a:buNone/>
            </a:pPr>
            <a:r>
              <a:rPr lang="nl-NL" dirty="0" smtClean="0"/>
              <a:t>E(Nuf) =  </a:t>
            </a:r>
            <a:r>
              <a:rPr lang="nl-NL" dirty="0" err="1" smtClean="0"/>
              <a:t>Expected</a:t>
            </a:r>
            <a:r>
              <a:rPr lang="nl-NL" dirty="0" smtClean="0"/>
              <a:t> </a:t>
            </a:r>
            <a:r>
              <a:rPr lang="nl-NL" dirty="0" err="1" smtClean="0"/>
              <a:t>Number</a:t>
            </a:r>
            <a:r>
              <a:rPr lang="nl-NL" dirty="0" smtClean="0"/>
              <a:t> of </a:t>
            </a:r>
            <a:r>
              <a:rPr lang="nl-NL" dirty="0" err="1" smtClean="0"/>
              <a:t>Increased</a:t>
            </a:r>
            <a:r>
              <a:rPr lang="nl-NL" dirty="0" smtClean="0"/>
              <a:t> </a:t>
            </a:r>
            <a:r>
              <a:rPr lang="nl-NL" dirty="0" err="1" smtClean="0"/>
              <a:t>Unreliable</a:t>
            </a:r>
            <a:r>
              <a:rPr lang="nl-NL" dirty="0" smtClean="0"/>
              <a:t> </a:t>
            </a:r>
            <a:r>
              <a:rPr lang="nl-NL" dirty="0" err="1" smtClean="0"/>
              <a:t>Final</a:t>
            </a:r>
            <a:r>
              <a:rPr lang="nl-NL" dirty="0" smtClean="0"/>
              <a:t> </a:t>
            </a:r>
            <a:r>
              <a:rPr lang="nl-NL" dirty="0" err="1" smtClean="0"/>
              <a:t>Results</a:t>
            </a:r>
            <a:endParaRPr lang="nl-NL" dirty="0" smtClean="0"/>
          </a:p>
          <a:p>
            <a:pPr marL="0" indent="0">
              <a:buNone/>
            </a:pPr>
            <a:endParaRPr lang="nl-NL" dirty="0"/>
          </a:p>
        </p:txBody>
      </p:sp>
      <p:sp>
        <p:nvSpPr>
          <p:cNvPr id="5" name="Tekstvak 4"/>
          <p:cNvSpPr txBox="1"/>
          <p:nvPr/>
        </p:nvSpPr>
        <p:spPr>
          <a:xfrm>
            <a:off x="5444836" y="5590309"/>
            <a:ext cx="6459297" cy="954107"/>
          </a:xfrm>
          <a:prstGeom prst="rect">
            <a:avLst/>
          </a:prstGeom>
          <a:noFill/>
          <a:ln>
            <a:solidFill>
              <a:schemeClr val="bg1">
                <a:lumMod val="65000"/>
              </a:schemeClr>
            </a:solidFill>
          </a:ln>
        </p:spPr>
        <p:txBody>
          <a:bodyPr wrap="square" rtlCol="0">
            <a:spAutoFit/>
          </a:bodyPr>
          <a:lstStyle/>
          <a:p>
            <a:r>
              <a:rPr lang="en-US" sz="1400" dirty="0" err="1" smtClean="0">
                <a:solidFill>
                  <a:schemeClr val="bg1">
                    <a:lumMod val="65000"/>
                  </a:schemeClr>
                </a:solidFill>
              </a:rPr>
              <a:t>Parvin</a:t>
            </a:r>
            <a:r>
              <a:rPr lang="en-US" sz="1400" dirty="0" smtClean="0">
                <a:solidFill>
                  <a:schemeClr val="bg1">
                    <a:lumMod val="65000"/>
                  </a:schemeClr>
                </a:solidFill>
              </a:rPr>
              <a:t> </a:t>
            </a:r>
            <a:r>
              <a:rPr lang="en-US" sz="1400" dirty="0">
                <a:solidFill>
                  <a:schemeClr val="bg1">
                    <a:lumMod val="65000"/>
                  </a:schemeClr>
                </a:solidFill>
              </a:rPr>
              <a:t>CA, </a:t>
            </a:r>
            <a:r>
              <a:rPr lang="en-US" sz="1400" dirty="0" err="1">
                <a:solidFill>
                  <a:schemeClr val="bg1">
                    <a:lumMod val="65000"/>
                  </a:schemeClr>
                </a:solidFill>
              </a:rPr>
              <a:t>Gronowski</a:t>
            </a:r>
            <a:r>
              <a:rPr lang="en-US" sz="1400" dirty="0">
                <a:solidFill>
                  <a:schemeClr val="bg1">
                    <a:lumMod val="65000"/>
                  </a:schemeClr>
                </a:solidFill>
              </a:rPr>
              <a:t> AM. Effect of analytical run length on quality-control (QC) performance and the QC planning process.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Chem</a:t>
            </a:r>
            <a:r>
              <a:rPr lang="en-US" sz="1400" dirty="0">
                <a:solidFill>
                  <a:schemeClr val="bg1">
                    <a:lumMod val="65000"/>
                  </a:schemeClr>
                </a:solidFill>
              </a:rPr>
              <a:t> </a:t>
            </a:r>
            <a:r>
              <a:rPr lang="en-US" sz="1400" dirty="0" smtClean="0">
                <a:solidFill>
                  <a:schemeClr val="bg1">
                    <a:lumMod val="65000"/>
                  </a:schemeClr>
                </a:solidFill>
              </a:rPr>
              <a:t>1997;43:2149-54</a:t>
            </a:r>
          </a:p>
          <a:p>
            <a:r>
              <a:rPr lang="en-US" sz="1400" dirty="0" err="1">
                <a:solidFill>
                  <a:schemeClr val="bg1">
                    <a:lumMod val="65000"/>
                  </a:schemeClr>
                </a:solidFill>
              </a:rPr>
              <a:t>Bayat</a:t>
            </a:r>
            <a:r>
              <a:rPr lang="en-US" sz="1400" dirty="0">
                <a:solidFill>
                  <a:schemeClr val="bg1">
                    <a:lumMod val="65000"/>
                  </a:schemeClr>
                </a:solidFill>
              </a:rPr>
              <a:t> H. Selecting multi-rule quality control procedures based on patient risk.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Chem</a:t>
            </a:r>
            <a:r>
              <a:rPr lang="en-US" sz="1400" dirty="0">
                <a:solidFill>
                  <a:schemeClr val="bg1">
                    <a:lumMod val="65000"/>
                  </a:schemeClr>
                </a:solidFill>
              </a:rPr>
              <a:t> Lab Med. 2017 Oct 26;55(11):1702-1708. </a:t>
            </a:r>
            <a:endParaRPr lang="nl-NL" sz="1400" dirty="0">
              <a:solidFill>
                <a:schemeClr val="bg1">
                  <a:lumMod val="65000"/>
                </a:schemeClr>
              </a:solidFill>
            </a:endParaRPr>
          </a:p>
        </p:txBody>
      </p:sp>
    </p:spTree>
    <p:extLst>
      <p:ext uri="{BB962C8B-B14F-4D97-AF65-F5344CB8AC3E}">
        <p14:creationId xmlns:p14="http://schemas.microsoft.com/office/powerpoint/2010/main" val="39998421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8.5 Selectie van periodiciteit</a:t>
            </a:r>
            <a:endParaRPr lang="nl-NL" dirty="0"/>
          </a:p>
        </p:txBody>
      </p:sp>
      <p:sp>
        <p:nvSpPr>
          <p:cNvPr id="3" name="Tijdelijke aanduiding voor inhoud 2"/>
          <p:cNvSpPr>
            <a:spLocks noGrp="1"/>
          </p:cNvSpPr>
          <p:nvPr>
            <p:ph idx="1"/>
          </p:nvPr>
        </p:nvSpPr>
        <p:spPr>
          <a:solidFill>
            <a:schemeClr val="accent1">
              <a:lumMod val="20000"/>
              <a:lumOff val="80000"/>
            </a:schemeClr>
          </a:solidFill>
        </p:spPr>
        <p:txBody>
          <a:bodyPr>
            <a:normAutofit lnSpcReduction="10000"/>
          </a:bodyPr>
          <a:lstStyle/>
          <a:p>
            <a:pPr marL="0" indent="0">
              <a:buNone/>
            </a:pPr>
            <a:r>
              <a:rPr lang="nl-NL" dirty="0" smtClean="0"/>
              <a:t>Meetmoment op de dag en frequentie vaststellen op basis van:</a:t>
            </a:r>
          </a:p>
          <a:p>
            <a:r>
              <a:rPr lang="nl-NL" dirty="0" smtClean="0"/>
              <a:t>sigmascore of </a:t>
            </a:r>
            <a:r>
              <a:rPr lang="nl-NL" dirty="0" err="1" smtClean="0"/>
              <a:t>Bracketed</a:t>
            </a:r>
            <a:r>
              <a:rPr lang="nl-NL" dirty="0" smtClean="0"/>
              <a:t> Risk-</a:t>
            </a:r>
            <a:r>
              <a:rPr lang="nl-NL" dirty="0" err="1" smtClean="0"/>
              <a:t>Based</a:t>
            </a:r>
            <a:r>
              <a:rPr lang="nl-NL" dirty="0" smtClean="0"/>
              <a:t> methodiek</a:t>
            </a:r>
          </a:p>
          <a:p>
            <a:pPr lvl="1"/>
            <a:r>
              <a:rPr lang="nl-NL" dirty="0" smtClean="0"/>
              <a:t>zie ook Schoenmakers et al., 2011</a:t>
            </a:r>
          </a:p>
          <a:p>
            <a:endParaRPr lang="nl-NL" dirty="0" smtClean="0"/>
          </a:p>
          <a:p>
            <a:r>
              <a:rPr lang="nl-NL" dirty="0" smtClean="0"/>
              <a:t>Omvang </a:t>
            </a:r>
            <a:r>
              <a:rPr lang="nl-NL" i="1" dirty="0" smtClean="0"/>
              <a:t>run</a:t>
            </a:r>
            <a:r>
              <a:rPr lang="nl-NL" dirty="0" smtClean="0"/>
              <a:t> tussen twee meetmomenten</a:t>
            </a:r>
          </a:p>
          <a:p>
            <a:pPr lvl="1"/>
            <a:r>
              <a:rPr lang="nl-NL" dirty="0" smtClean="0"/>
              <a:t>impact </a:t>
            </a:r>
            <a:r>
              <a:rPr lang="nl-NL" i="1" dirty="0" err="1" smtClean="0"/>
              <a:t>recall</a:t>
            </a:r>
            <a:r>
              <a:rPr lang="nl-NL" dirty="0" smtClean="0"/>
              <a:t> procedure</a:t>
            </a:r>
          </a:p>
          <a:p>
            <a:endParaRPr lang="nl-NL" dirty="0" smtClean="0"/>
          </a:p>
          <a:p>
            <a:r>
              <a:rPr lang="nl-NL" dirty="0" smtClean="0"/>
              <a:t>praktische aspecten</a:t>
            </a:r>
          </a:p>
          <a:p>
            <a:pPr lvl="1"/>
            <a:r>
              <a:rPr lang="nl-NL" dirty="0" smtClean="0"/>
              <a:t>meer controles op </a:t>
            </a:r>
            <a:r>
              <a:rPr lang="nl-NL" dirty="0" err="1" smtClean="0"/>
              <a:t>multi</a:t>
            </a:r>
            <a:r>
              <a:rPr lang="nl-NL" dirty="0" smtClean="0"/>
              <a:t>-analyzer</a:t>
            </a:r>
          </a:p>
          <a:p>
            <a:pPr lvl="1"/>
            <a:r>
              <a:rPr lang="nl-NL" dirty="0" smtClean="0"/>
              <a:t>controles met slechtste performance geven doorslag</a:t>
            </a:r>
          </a:p>
          <a:p>
            <a:endParaRPr lang="nl-NL" dirty="0" smtClean="0"/>
          </a:p>
          <a:p>
            <a:r>
              <a:rPr lang="nl-NL" dirty="0" smtClean="0"/>
              <a:t>Impact klinische besluitvorming</a:t>
            </a:r>
          </a:p>
          <a:p>
            <a:pPr lvl="1"/>
            <a:r>
              <a:rPr lang="nl-NL" dirty="0" smtClean="0"/>
              <a:t>bijv. </a:t>
            </a:r>
            <a:r>
              <a:rPr lang="nl-NL" dirty="0" smtClean="0"/>
              <a:t>afstemmen op dialyse</a:t>
            </a:r>
            <a:endParaRPr lang="nl-NL" dirty="0"/>
          </a:p>
        </p:txBody>
      </p:sp>
    </p:spTree>
    <p:extLst>
      <p:ext uri="{BB962C8B-B14F-4D97-AF65-F5344CB8AC3E}">
        <p14:creationId xmlns:p14="http://schemas.microsoft.com/office/powerpoint/2010/main" val="7076119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1496291"/>
            <a:ext cx="6431235" cy="5141953"/>
          </a:xfrm>
          <a:solidFill>
            <a:schemeClr val="accent1">
              <a:lumMod val="20000"/>
              <a:lumOff val="80000"/>
            </a:schemeClr>
          </a:solidFill>
        </p:spPr>
        <p:txBody>
          <a:bodyPr>
            <a:normAutofit/>
          </a:bodyPr>
          <a:lstStyle/>
          <a:p>
            <a:r>
              <a:rPr lang="nl-NL" dirty="0" smtClean="0">
                <a:solidFill>
                  <a:schemeClr val="bg1">
                    <a:lumMod val="65000"/>
                  </a:schemeClr>
                </a:solidFill>
              </a:rPr>
              <a:t>Leidraad</a:t>
            </a:r>
          </a:p>
          <a:p>
            <a:pPr lvl="1"/>
            <a:r>
              <a:rPr lang="nl-NL" dirty="0" smtClean="0">
                <a:solidFill>
                  <a:schemeClr val="bg1">
                    <a:lumMod val="65000"/>
                  </a:schemeClr>
                </a:solidFill>
              </a:rPr>
              <a:t>Belangrijkste onderwerpen</a:t>
            </a:r>
          </a:p>
          <a:p>
            <a:pPr lvl="1"/>
            <a:r>
              <a:rPr lang="nl-NL" dirty="0" smtClean="0">
                <a:solidFill>
                  <a:schemeClr val="bg1">
                    <a:lumMod val="65000"/>
                  </a:schemeClr>
                </a:solidFill>
              </a:rPr>
              <a:t>Stroomschema</a:t>
            </a:r>
          </a:p>
          <a:p>
            <a:pPr lvl="1"/>
            <a:r>
              <a:rPr lang="nl-NL" dirty="0" smtClean="0">
                <a:solidFill>
                  <a:schemeClr val="bg1">
                    <a:lumMod val="65000"/>
                  </a:schemeClr>
                </a:solidFill>
              </a:rPr>
              <a:t>Aanbevelingen</a:t>
            </a:r>
          </a:p>
          <a:p>
            <a:endParaRPr lang="nl-NL" dirty="0" smtClean="0">
              <a:solidFill>
                <a:schemeClr val="bg1">
                  <a:lumMod val="65000"/>
                </a:schemeClr>
              </a:solidFill>
            </a:endParaRPr>
          </a:p>
          <a:p>
            <a:r>
              <a:rPr lang="nl-NL" dirty="0" smtClean="0">
                <a:solidFill>
                  <a:schemeClr val="bg1">
                    <a:lumMod val="65000"/>
                  </a:schemeClr>
                </a:solidFill>
              </a:rPr>
              <a:t>Inleiding QC</a:t>
            </a:r>
          </a:p>
          <a:p>
            <a:r>
              <a:rPr lang="nl-NL" dirty="0" smtClean="0">
                <a:solidFill>
                  <a:schemeClr val="bg1">
                    <a:lumMod val="65000"/>
                  </a:schemeClr>
                </a:solidFill>
              </a:rPr>
              <a:t>Analytische Prestatie Specificatie (APS)</a:t>
            </a:r>
          </a:p>
          <a:p>
            <a:r>
              <a:rPr lang="nl-NL" dirty="0" smtClean="0">
                <a:solidFill>
                  <a:schemeClr val="bg1">
                    <a:lumMod val="65000"/>
                  </a:schemeClr>
                </a:solidFill>
              </a:rPr>
              <a:t>Total Error of Meetonzekerheid</a:t>
            </a:r>
          </a:p>
          <a:p>
            <a:r>
              <a:rPr lang="nl-NL" dirty="0" smtClean="0">
                <a:solidFill>
                  <a:schemeClr val="bg1">
                    <a:lumMod val="65000"/>
                  </a:schemeClr>
                </a:solidFill>
              </a:rPr>
              <a:t>Virtuele analyzer</a:t>
            </a:r>
          </a:p>
          <a:p>
            <a:r>
              <a:rPr lang="nl-NL" dirty="0" smtClean="0">
                <a:solidFill>
                  <a:schemeClr val="bg1">
                    <a:lumMod val="65000"/>
                  </a:schemeClr>
                </a:solidFill>
              </a:rPr>
              <a:t>Westgard QC</a:t>
            </a:r>
          </a:p>
          <a:p>
            <a:r>
              <a:rPr lang="nl-NL" dirty="0" smtClean="0">
                <a:solidFill>
                  <a:schemeClr val="bg1">
                    <a:lumMod val="65000"/>
                  </a:schemeClr>
                </a:solidFill>
              </a:rPr>
              <a:t>Six Sigma</a:t>
            </a:r>
          </a:p>
          <a:p>
            <a:r>
              <a:rPr lang="nl-NL" dirty="0" smtClean="0"/>
              <a:t>PBRTQC (Voortschrijdend gemiddelde)</a:t>
            </a:r>
          </a:p>
          <a:p>
            <a:endParaRPr lang="nl-NL" dirty="0"/>
          </a:p>
        </p:txBody>
      </p:sp>
    </p:spTree>
    <p:extLst>
      <p:ext uri="{BB962C8B-B14F-4D97-AF65-F5344CB8AC3E}">
        <p14:creationId xmlns:p14="http://schemas.microsoft.com/office/powerpoint/2010/main" val="25684599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7.8 Patient-Based Real-Time Quality Control (PBRTQC)</a:t>
            </a:r>
            <a:endParaRPr lang="nl-NL" dirty="0"/>
          </a:p>
        </p:txBody>
      </p:sp>
      <p:sp>
        <p:nvSpPr>
          <p:cNvPr id="3" name="Tijdelijke aanduiding voor inhoud 2"/>
          <p:cNvSpPr>
            <a:spLocks noGrp="1"/>
          </p:cNvSpPr>
          <p:nvPr>
            <p:ph idx="1"/>
          </p:nvPr>
        </p:nvSpPr>
        <p:spPr>
          <a:xfrm>
            <a:off x="397932" y="1191733"/>
            <a:ext cx="11670499" cy="4916574"/>
          </a:xfrm>
          <a:solidFill>
            <a:schemeClr val="accent1">
              <a:lumMod val="20000"/>
              <a:lumOff val="80000"/>
            </a:schemeClr>
          </a:solidFill>
        </p:spPr>
        <p:txBody>
          <a:bodyPr>
            <a:normAutofit/>
          </a:bodyPr>
          <a:lstStyle/>
          <a:p>
            <a:pPr marL="0" indent="0">
              <a:buNone/>
            </a:pPr>
            <a:r>
              <a:rPr lang="nl-NL" sz="2000" dirty="0" smtClean="0"/>
              <a:t>1965 introductie </a:t>
            </a:r>
            <a:r>
              <a:rPr lang="nl-NL" sz="2000" dirty="0" err="1" smtClean="0"/>
              <a:t>Average</a:t>
            </a:r>
            <a:r>
              <a:rPr lang="nl-NL" sz="2000" dirty="0" smtClean="0"/>
              <a:t> </a:t>
            </a:r>
            <a:r>
              <a:rPr lang="nl-NL" sz="2000" dirty="0"/>
              <a:t>of </a:t>
            </a:r>
            <a:r>
              <a:rPr lang="nl-NL" sz="2000" dirty="0" err="1"/>
              <a:t>Normals</a:t>
            </a:r>
            <a:r>
              <a:rPr lang="nl-NL" sz="2000" dirty="0"/>
              <a:t> (</a:t>
            </a:r>
            <a:r>
              <a:rPr lang="nl-NL" sz="2000" dirty="0" err="1"/>
              <a:t>AoN</a:t>
            </a:r>
            <a:r>
              <a:rPr lang="nl-NL" sz="2000" dirty="0" smtClean="0"/>
              <a:t>) als QC-instrument</a:t>
            </a:r>
          </a:p>
          <a:p>
            <a:r>
              <a:rPr lang="nl-NL" sz="2000" dirty="0" smtClean="0"/>
              <a:t>nieuwe </a:t>
            </a:r>
            <a:r>
              <a:rPr lang="nl-NL" sz="2000" dirty="0"/>
              <a:t>algoritmen ontwikkeld </a:t>
            </a:r>
            <a:endParaRPr lang="nl-NL" sz="2000" dirty="0" smtClean="0"/>
          </a:p>
          <a:p>
            <a:r>
              <a:rPr lang="nl-NL" sz="2000" dirty="0" smtClean="0"/>
              <a:t>toepassing </a:t>
            </a:r>
            <a:r>
              <a:rPr lang="nl-NL" sz="2000" dirty="0"/>
              <a:t>beschreven voor </a:t>
            </a:r>
            <a:r>
              <a:rPr lang="nl-NL" sz="2000" dirty="0" smtClean="0"/>
              <a:t>gebruik </a:t>
            </a:r>
            <a:r>
              <a:rPr lang="nl-NL" sz="2000" dirty="0"/>
              <a:t>als lopend </a:t>
            </a:r>
            <a:r>
              <a:rPr lang="nl-NL" sz="2000" dirty="0" smtClean="0"/>
              <a:t>patiëntgemiddelde</a:t>
            </a:r>
          </a:p>
          <a:p>
            <a:pPr lvl="1"/>
            <a:r>
              <a:rPr lang="nl-NL" sz="1800" dirty="0" smtClean="0"/>
              <a:t>lopend gemiddelde</a:t>
            </a:r>
          </a:p>
          <a:p>
            <a:pPr lvl="1"/>
            <a:r>
              <a:rPr lang="nl-NL" sz="1800" dirty="0" smtClean="0"/>
              <a:t>lopende mediaan</a:t>
            </a:r>
          </a:p>
          <a:p>
            <a:pPr lvl="1"/>
            <a:r>
              <a:rPr lang="nl-NL" sz="1800" dirty="0" smtClean="0"/>
              <a:t>exponentieel </a:t>
            </a:r>
            <a:r>
              <a:rPr lang="nl-NL" sz="1800" dirty="0"/>
              <a:t>gewogen lopend gemiddelde (EWMA</a:t>
            </a:r>
            <a:r>
              <a:rPr lang="nl-NL" sz="1800" dirty="0" smtClean="0"/>
              <a:t>) </a:t>
            </a:r>
          </a:p>
          <a:p>
            <a:pPr lvl="1"/>
            <a:r>
              <a:rPr lang="nl-NL" sz="1800" dirty="0" smtClean="0"/>
              <a:t>algoritmen </a:t>
            </a:r>
            <a:r>
              <a:rPr lang="nl-NL" sz="1800" dirty="0"/>
              <a:t>ontwikkeld door Brian Bull (</a:t>
            </a:r>
            <a:r>
              <a:rPr lang="nl-NL" sz="1800" dirty="0" err="1"/>
              <a:t>XbarM</a:t>
            </a:r>
            <a:r>
              <a:rPr lang="nl-NL" sz="1800" dirty="0"/>
              <a:t>, </a:t>
            </a:r>
            <a:r>
              <a:rPr lang="nl-NL" sz="1800" dirty="0" err="1"/>
              <a:t>XbarB</a:t>
            </a:r>
            <a:r>
              <a:rPr lang="nl-NL" sz="1800" dirty="0" smtClean="0"/>
              <a:t>)</a:t>
            </a:r>
          </a:p>
          <a:p>
            <a:pPr marL="0" indent="0">
              <a:buNone/>
            </a:pPr>
            <a:endParaRPr lang="nl-NL" sz="2000" dirty="0" smtClean="0"/>
          </a:p>
          <a:p>
            <a:pPr marL="0" indent="0">
              <a:buNone/>
            </a:pPr>
            <a:r>
              <a:rPr lang="nl-NL" sz="2000" dirty="0" smtClean="0"/>
              <a:t>algoritmen vaak ondersteund </a:t>
            </a:r>
            <a:r>
              <a:rPr lang="nl-NL" sz="2000" dirty="0"/>
              <a:t>door software aanwezig op klinische laboratoria </a:t>
            </a:r>
            <a:endParaRPr lang="nl-NL" sz="2000" dirty="0" smtClean="0"/>
          </a:p>
          <a:p>
            <a:r>
              <a:rPr lang="nl-NL" sz="2000" dirty="0" smtClean="0"/>
              <a:t>analyzersoftware</a:t>
            </a:r>
          </a:p>
          <a:p>
            <a:r>
              <a:rPr lang="nl-NL" sz="2000" dirty="0" err="1" smtClean="0"/>
              <a:t>hemocytometrie</a:t>
            </a:r>
            <a:r>
              <a:rPr lang="nl-NL" sz="2000" dirty="0" smtClean="0"/>
              <a:t>-apparatuur</a:t>
            </a:r>
          </a:p>
          <a:p>
            <a:r>
              <a:rPr lang="nl-NL" sz="2000" dirty="0" smtClean="0"/>
              <a:t>laboratoriuminformatiesysteem</a:t>
            </a:r>
            <a:endParaRPr lang="nl-NL" sz="2000" dirty="0"/>
          </a:p>
        </p:txBody>
      </p:sp>
      <p:sp>
        <p:nvSpPr>
          <p:cNvPr id="4" name="Tekstvak 3"/>
          <p:cNvSpPr txBox="1"/>
          <p:nvPr/>
        </p:nvSpPr>
        <p:spPr>
          <a:xfrm>
            <a:off x="7661188" y="6211330"/>
            <a:ext cx="4407243" cy="523220"/>
          </a:xfrm>
          <a:prstGeom prst="rect">
            <a:avLst/>
          </a:prstGeom>
          <a:noFill/>
          <a:ln>
            <a:solidFill>
              <a:schemeClr val="bg1">
                <a:lumMod val="65000"/>
              </a:schemeClr>
            </a:solidFill>
          </a:ln>
        </p:spPr>
        <p:txBody>
          <a:bodyPr wrap="square" rtlCol="0">
            <a:spAutoFit/>
          </a:bodyPr>
          <a:lstStyle/>
          <a:p>
            <a:r>
              <a:rPr lang="nl-NL" sz="1400" dirty="0" smtClean="0">
                <a:solidFill>
                  <a:schemeClr val="bg1">
                    <a:lumMod val="65000"/>
                  </a:schemeClr>
                </a:solidFill>
              </a:rPr>
              <a:t>Hoffmann RG, </a:t>
            </a:r>
            <a:r>
              <a:rPr lang="nl-NL" sz="1400" dirty="0" err="1" smtClean="0">
                <a:solidFill>
                  <a:schemeClr val="bg1">
                    <a:lumMod val="65000"/>
                  </a:schemeClr>
                </a:solidFill>
              </a:rPr>
              <a:t>Waid</a:t>
            </a:r>
            <a:r>
              <a:rPr lang="nl-NL" sz="1400" dirty="0" smtClean="0">
                <a:solidFill>
                  <a:schemeClr val="bg1">
                    <a:lumMod val="65000"/>
                  </a:schemeClr>
                </a:solidFill>
              </a:rPr>
              <a:t> ME The “</a:t>
            </a:r>
            <a:r>
              <a:rPr lang="nl-NL" sz="1400" dirty="0" err="1" smtClean="0">
                <a:solidFill>
                  <a:schemeClr val="bg1">
                    <a:lumMod val="65000"/>
                  </a:schemeClr>
                </a:solidFill>
              </a:rPr>
              <a:t>average</a:t>
            </a:r>
            <a:r>
              <a:rPr lang="nl-NL" sz="1400" dirty="0" smtClean="0">
                <a:solidFill>
                  <a:schemeClr val="bg1">
                    <a:lumMod val="65000"/>
                  </a:schemeClr>
                </a:solidFill>
              </a:rPr>
              <a:t> of </a:t>
            </a:r>
            <a:r>
              <a:rPr lang="nl-NL" sz="1400" dirty="0" err="1" smtClean="0">
                <a:solidFill>
                  <a:schemeClr val="bg1">
                    <a:lumMod val="65000"/>
                  </a:schemeClr>
                </a:solidFill>
              </a:rPr>
              <a:t>normals</a:t>
            </a:r>
            <a:r>
              <a:rPr lang="nl-NL" sz="1400" dirty="0" smtClean="0">
                <a:solidFill>
                  <a:schemeClr val="bg1">
                    <a:lumMod val="65000"/>
                  </a:schemeClr>
                </a:solidFill>
              </a:rPr>
              <a:t>” </a:t>
            </a:r>
            <a:r>
              <a:rPr lang="nl-NL" sz="1400" dirty="0" err="1" smtClean="0">
                <a:solidFill>
                  <a:schemeClr val="bg1">
                    <a:lumMod val="65000"/>
                  </a:schemeClr>
                </a:solidFill>
              </a:rPr>
              <a:t>method</a:t>
            </a:r>
            <a:r>
              <a:rPr lang="nl-NL" sz="1400" dirty="0" smtClean="0">
                <a:solidFill>
                  <a:schemeClr val="bg1">
                    <a:lumMod val="65000"/>
                  </a:schemeClr>
                </a:solidFill>
              </a:rPr>
              <a:t> of </a:t>
            </a:r>
            <a:r>
              <a:rPr lang="nl-NL" sz="1400" dirty="0" err="1" smtClean="0">
                <a:solidFill>
                  <a:schemeClr val="bg1">
                    <a:lumMod val="65000"/>
                  </a:schemeClr>
                </a:solidFill>
              </a:rPr>
              <a:t>quality</a:t>
            </a:r>
            <a:r>
              <a:rPr lang="nl-NL" sz="1400" dirty="0" smtClean="0">
                <a:solidFill>
                  <a:schemeClr val="bg1">
                    <a:lumMod val="65000"/>
                  </a:schemeClr>
                </a:solidFill>
              </a:rPr>
              <a:t> control. Am J </a:t>
            </a:r>
            <a:r>
              <a:rPr lang="nl-NL" sz="1400" dirty="0" err="1" smtClean="0">
                <a:solidFill>
                  <a:schemeClr val="bg1">
                    <a:lumMod val="65000"/>
                  </a:schemeClr>
                </a:solidFill>
              </a:rPr>
              <a:t>Clin</a:t>
            </a:r>
            <a:r>
              <a:rPr lang="nl-NL" sz="1400" dirty="0" smtClean="0">
                <a:solidFill>
                  <a:schemeClr val="bg1">
                    <a:lumMod val="65000"/>
                  </a:schemeClr>
                </a:solidFill>
              </a:rPr>
              <a:t> </a:t>
            </a:r>
            <a:r>
              <a:rPr lang="nl-NL" sz="1400" dirty="0" err="1" smtClean="0">
                <a:solidFill>
                  <a:schemeClr val="bg1">
                    <a:lumMod val="65000"/>
                  </a:schemeClr>
                </a:solidFill>
              </a:rPr>
              <a:t>Pathol</a:t>
            </a:r>
            <a:r>
              <a:rPr lang="nl-NL" sz="1400" dirty="0" smtClean="0">
                <a:solidFill>
                  <a:schemeClr val="bg1">
                    <a:lumMod val="65000"/>
                  </a:schemeClr>
                </a:solidFill>
              </a:rPr>
              <a:t> 1965; 34,2:134- .</a:t>
            </a:r>
            <a:endParaRPr lang="nl-NL" sz="1400" dirty="0">
              <a:solidFill>
                <a:schemeClr val="bg1">
                  <a:lumMod val="65000"/>
                </a:schemeClr>
              </a:solidFill>
            </a:endParaRPr>
          </a:p>
        </p:txBody>
      </p:sp>
    </p:spTree>
    <p:extLst>
      <p:ext uri="{BB962C8B-B14F-4D97-AF65-F5344CB8AC3E}">
        <p14:creationId xmlns:p14="http://schemas.microsoft.com/office/powerpoint/2010/main" val="2741844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7.8 Patient-Based Real-Time Quality Control (PBRTQC)</a:t>
            </a:r>
            <a:endParaRPr lang="nl-NL" dirty="0"/>
          </a:p>
        </p:txBody>
      </p:sp>
      <p:sp>
        <p:nvSpPr>
          <p:cNvPr id="3" name="Tijdelijke aanduiding voor inhoud 2"/>
          <p:cNvSpPr>
            <a:spLocks noGrp="1"/>
          </p:cNvSpPr>
          <p:nvPr>
            <p:ph idx="1"/>
          </p:nvPr>
        </p:nvSpPr>
        <p:spPr>
          <a:xfrm>
            <a:off x="397933" y="1411684"/>
            <a:ext cx="10907376" cy="2630782"/>
          </a:xfrm>
          <a:solidFill>
            <a:schemeClr val="accent1">
              <a:lumMod val="20000"/>
              <a:lumOff val="80000"/>
            </a:schemeClr>
          </a:solidFill>
        </p:spPr>
        <p:txBody>
          <a:bodyPr>
            <a:normAutofit/>
          </a:bodyPr>
          <a:lstStyle/>
          <a:p>
            <a:pPr marL="0" indent="0">
              <a:buNone/>
            </a:pPr>
            <a:r>
              <a:rPr lang="nl-NL" sz="2000" dirty="0" smtClean="0"/>
              <a:t>PBRTQC aanvulling op </a:t>
            </a:r>
            <a:r>
              <a:rPr lang="nl-NL" sz="2000" dirty="0"/>
              <a:t>IQC </a:t>
            </a:r>
            <a:r>
              <a:rPr lang="nl-NL" sz="2000" dirty="0" smtClean="0"/>
              <a:t>indien SQC </a:t>
            </a:r>
            <a:r>
              <a:rPr lang="nl-NL" sz="2000" dirty="0"/>
              <a:t>niet toereikend </a:t>
            </a:r>
            <a:r>
              <a:rPr lang="nl-NL" sz="2000" dirty="0" smtClean="0"/>
              <a:t>voor adequate </a:t>
            </a:r>
            <a:r>
              <a:rPr lang="nl-NL" sz="2000" dirty="0"/>
              <a:t>analytische </a:t>
            </a:r>
            <a:r>
              <a:rPr lang="nl-NL" sz="2000" dirty="0" smtClean="0"/>
              <a:t>kwaliteitsbewaking</a:t>
            </a:r>
          </a:p>
          <a:p>
            <a:r>
              <a:rPr lang="nl-NL" sz="2000" dirty="0" smtClean="0"/>
              <a:t>bijv. </a:t>
            </a:r>
            <a:r>
              <a:rPr lang="nl-NL" sz="2000" dirty="0"/>
              <a:t>meetmethoden met </a:t>
            </a:r>
            <a:r>
              <a:rPr lang="nl-NL" sz="2000" dirty="0" smtClean="0"/>
              <a:t>sigmascores </a:t>
            </a:r>
            <a:r>
              <a:rPr lang="nl-NL" sz="2000" dirty="0"/>
              <a:t>≤ </a:t>
            </a:r>
            <a:r>
              <a:rPr lang="nl-NL" sz="2000" dirty="0" smtClean="0"/>
              <a:t>4 </a:t>
            </a:r>
          </a:p>
          <a:p>
            <a:r>
              <a:rPr lang="nl-NL" sz="2000" dirty="0" smtClean="0"/>
              <a:t>continue </a:t>
            </a:r>
            <a:r>
              <a:rPr lang="nl-NL" sz="2000" dirty="0"/>
              <a:t>meetmethoden </a:t>
            </a:r>
            <a:r>
              <a:rPr lang="nl-NL" sz="2000" dirty="0" smtClean="0"/>
              <a:t>met risico op snel </a:t>
            </a:r>
            <a:r>
              <a:rPr lang="nl-NL" sz="2000" dirty="0"/>
              <a:t>ontstaan van </a:t>
            </a:r>
            <a:r>
              <a:rPr lang="nl-NL" sz="2000" dirty="0" smtClean="0"/>
              <a:t>meetfouten</a:t>
            </a:r>
          </a:p>
          <a:p>
            <a:r>
              <a:rPr lang="nl-NL" sz="2000" dirty="0" smtClean="0"/>
              <a:t>meetmethoden waarvoor geen </a:t>
            </a:r>
            <a:r>
              <a:rPr lang="nl-NL" sz="2000" dirty="0"/>
              <a:t>stabiel of commuteerbaar QC materiaal beschikbaar </a:t>
            </a:r>
            <a:r>
              <a:rPr lang="nl-NL" sz="2000" dirty="0" smtClean="0"/>
              <a:t>is</a:t>
            </a:r>
          </a:p>
          <a:p>
            <a:r>
              <a:rPr lang="nl-NL" sz="2000" dirty="0" smtClean="0"/>
              <a:t>detectie en correctie klinisch </a:t>
            </a:r>
            <a:r>
              <a:rPr lang="nl-NL" sz="2000" dirty="0"/>
              <a:t>relevante fouten </a:t>
            </a:r>
            <a:r>
              <a:rPr lang="nl-NL" sz="2000" dirty="0" smtClean="0"/>
              <a:t>vóór </a:t>
            </a:r>
            <a:r>
              <a:rPr lang="nl-NL" sz="2000" dirty="0"/>
              <a:t>geplande </a:t>
            </a:r>
            <a:r>
              <a:rPr lang="nl-NL" sz="2000" dirty="0" smtClean="0"/>
              <a:t>QC-meting</a:t>
            </a:r>
          </a:p>
          <a:p>
            <a:r>
              <a:rPr lang="nl-NL" sz="2000" dirty="0" smtClean="0"/>
              <a:t>verminderen controlefrequentie interne QC m.b.v. PBRTQC</a:t>
            </a:r>
            <a:r>
              <a:rPr lang="nl-NL" sz="2000" dirty="0"/>
              <a:t>, mits goed </a:t>
            </a:r>
            <a:r>
              <a:rPr lang="nl-NL" sz="2000" dirty="0" smtClean="0"/>
              <a:t>gevalideerd</a:t>
            </a:r>
            <a:endParaRPr lang="nl-NL" sz="2000" dirty="0"/>
          </a:p>
        </p:txBody>
      </p:sp>
      <p:sp>
        <p:nvSpPr>
          <p:cNvPr id="5" name="Tekstvak 4"/>
          <p:cNvSpPr txBox="1"/>
          <p:nvPr/>
        </p:nvSpPr>
        <p:spPr>
          <a:xfrm>
            <a:off x="397933" y="4510459"/>
            <a:ext cx="11599718" cy="2246769"/>
          </a:xfrm>
          <a:prstGeom prst="rect">
            <a:avLst/>
          </a:prstGeom>
          <a:noFill/>
          <a:ln>
            <a:solidFill>
              <a:schemeClr val="bg1">
                <a:lumMod val="65000"/>
              </a:schemeClr>
            </a:solidFill>
          </a:ln>
        </p:spPr>
        <p:txBody>
          <a:bodyPr wrap="square" rtlCol="0">
            <a:spAutoFit/>
          </a:bodyPr>
          <a:lstStyle/>
          <a:p>
            <a:r>
              <a:rPr lang="en-US" sz="1400" dirty="0">
                <a:solidFill>
                  <a:schemeClr val="bg1">
                    <a:lumMod val="65000"/>
                  </a:schemeClr>
                </a:solidFill>
              </a:rPr>
              <a:t>Fleming JK, </a:t>
            </a:r>
            <a:r>
              <a:rPr lang="en-US" sz="1400" dirty="0" err="1">
                <a:solidFill>
                  <a:schemeClr val="bg1">
                    <a:lumMod val="65000"/>
                  </a:schemeClr>
                </a:solidFill>
              </a:rPr>
              <a:t>Katayev</a:t>
            </a:r>
            <a:r>
              <a:rPr lang="en-US" sz="1400" dirty="0">
                <a:solidFill>
                  <a:schemeClr val="bg1">
                    <a:lumMod val="65000"/>
                  </a:schemeClr>
                </a:solidFill>
              </a:rPr>
              <a:t> A. Changing the paradigm of laboratory quality control through implementation of real-time test results monitoring: For patients by patients.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Biochem</a:t>
            </a:r>
            <a:r>
              <a:rPr lang="en-US" sz="1400" dirty="0">
                <a:solidFill>
                  <a:schemeClr val="bg1">
                    <a:lumMod val="65000"/>
                  </a:schemeClr>
                </a:solidFill>
              </a:rPr>
              <a:t>. 2015; 48: 508-513.</a:t>
            </a:r>
          </a:p>
          <a:p>
            <a:r>
              <a:rPr lang="en-US" sz="1400" dirty="0" smtClean="0">
                <a:solidFill>
                  <a:schemeClr val="bg1">
                    <a:lumMod val="65000"/>
                  </a:schemeClr>
                </a:solidFill>
              </a:rPr>
              <a:t>van </a:t>
            </a:r>
            <a:r>
              <a:rPr lang="en-US" sz="1400" dirty="0">
                <a:solidFill>
                  <a:schemeClr val="bg1">
                    <a:lumMod val="65000"/>
                  </a:schemeClr>
                </a:solidFill>
              </a:rPr>
              <a:t>Rossum HH. Technical quality assurance and quality control for medical laboratories: a review and proposal of a new concept to obtain integrated and validated QA/QC plans. </a:t>
            </a:r>
            <a:r>
              <a:rPr lang="en-US" sz="1400" dirty="0" err="1">
                <a:solidFill>
                  <a:schemeClr val="bg1">
                    <a:lumMod val="65000"/>
                  </a:schemeClr>
                </a:solidFill>
              </a:rPr>
              <a:t>Crit</a:t>
            </a:r>
            <a:r>
              <a:rPr lang="en-US" sz="1400" dirty="0">
                <a:solidFill>
                  <a:schemeClr val="bg1">
                    <a:lumMod val="65000"/>
                  </a:schemeClr>
                </a:solidFill>
              </a:rPr>
              <a:t> Rev </a:t>
            </a:r>
            <a:r>
              <a:rPr lang="en-US" sz="1400" dirty="0" err="1">
                <a:solidFill>
                  <a:schemeClr val="bg1">
                    <a:lumMod val="65000"/>
                  </a:schemeClr>
                </a:solidFill>
              </a:rPr>
              <a:t>Clin</a:t>
            </a:r>
            <a:r>
              <a:rPr lang="en-US" sz="1400" dirty="0">
                <a:solidFill>
                  <a:schemeClr val="bg1">
                    <a:lumMod val="65000"/>
                  </a:schemeClr>
                </a:solidFill>
              </a:rPr>
              <a:t> Lab </a:t>
            </a:r>
            <a:r>
              <a:rPr lang="en-US" sz="1400" dirty="0" err="1">
                <a:solidFill>
                  <a:schemeClr val="bg1">
                    <a:lumMod val="65000"/>
                  </a:schemeClr>
                </a:solidFill>
              </a:rPr>
              <a:t>Sci</a:t>
            </a:r>
            <a:r>
              <a:rPr lang="en-US" sz="1400" dirty="0">
                <a:solidFill>
                  <a:schemeClr val="bg1">
                    <a:lumMod val="65000"/>
                  </a:schemeClr>
                </a:solidFill>
              </a:rPr>
              <a:t> 2022; 59: 586-600.</a:t>
            </a:r>
            <a:endParaRPr lang="nl-NL" sz="1400" dirty="0">
              <a:solidFill>
                <a:schemeClr val="bg1">
                  <a:lumMod val="65000"/>
                </a:schemeClr>
              </a:solidFill>
            </a:endParaRPr>
          </a:p>
          <a:p>
            <a:r>
              <a:rPr lang="en-US" sz="1400" dirty="0">
                <a:solidFill>
                  <a:schemeClr val="bg1">
                    <a:lumMod val="65000"/>
                  </a:schemeClr>
                </a:solidFill>
              </a:rPr>
              <a:t>van Rossum </a:t>
            </a:r>
            <a:r>
              <a:rPr lang="en-US" sz="1400" dirty="0" smtClean="0">
                <a:solidFill>
                  <a:schemeClr val="bg1">
                    <a:lumMod val="65000"/>
                  </a:schemeClr>
                </a:solidFill>
              </a:rPr>
              <a:t>HH et al. </a:t>
            </a:r>
            <a:r>
              <a:rPr lang="en-US" sz="1400" dirty="0">
                <a:solidFill>
                  <a:schemeClr val="bg1">
                    <a:lumMod val="65000"/>
                  </a:schemeClr>
                </a:solidFill>
              </a:rPr>
              <a:t>Benefits, limitations, and controversies on patient-based real-time quality control (PBRTQC) and the evidence behind the practice.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Chem</a:t>
            </a:r>
            <a:r>
              <a:rPr lang="en-US" sz="1400" dirty="0">
                <a:solidFill>
                  <a:schemeClr val="bg1">
                    <a:lumMod val="65000"/>
                  </a:schemeClr>
                </a:solidFill>
              </a:rPr>
              <a:t> Lab Med 2021; 59: 1213-1220.</a:t>
            </a:r>
            <a:endParaRPr lang="nl-NL" sz="1400" dirty="0">
              <a:solidFill>
                <a:schemeClr val="bg1">
                  <a:lumMod val="65000"/>
                </a:schemeClr>
              </a:solidFill>
            </a:endParaRPr>
          </a:p>
          <a:p>
            <a:r>
              <a:rPr lang="en-GB" sz="1400" dirty="0" smtClean="0">
                <a:solidFill>
                  <a:schemeClr val="bg1">
                    <a:lumMod val="65000"/>
                  </a:schemeClr>
                </a:solidFill>
              </a:rPr>
              <a:t>van </a:t>
            </a:r>
            <a:r>
              <a:rPr lang="en-GB" sz="1400" dirty="0">
                <a:solidFill>
                  <a:schemeClr val="bg1">
                    <a:lumMod val="65000"/>
                  </a:schemeClr>
                </a:solidFill>
              </a:rPr>
              <a:t>Rossum HH, van den </a:t>
            </a:r>
            <a:r>
              <a:rPr lang="en-GB" sz="1400" dirty="0" err="1">
                <a:solidFill>
                  <a:schemeClr val="bg1">
                    <a:lumMod val="65000"/>
                  </a:schemeClr>
                </a:solidFill>
              </a:rPr>
              <a:t>Broek</a:t>
            </a:r>
            <a:r>
              <a:rPr lang="en-GB" sz="1400" dirty="0">
                <a:solidFill>
                  <a:schemeClr val="bg1">
                    <a:lumMod val="65000"/>
                  </a:schemeClr>
                </a:solidFill>
              </a:rPr>
              <a:t> D. Ten-month evaluation of the routine application of patient moving average for real-time quality control in a hospital setting. J </a:t>
            </a:r>
            <a:r>
              <a:rPr lang="en-GB" sz="1400" dirty="0" err="1">
                <a:solidFill>
                  <a:schemeClr val="bg1">
                    <a:lumMod val="65000"/>
                  </a:schemeClr>
                </a:solidFill>
              </a:rPr>
              <a:t>Appl</a:t>
            </a:r>
            <a:r>
              <a:rPr lang="en-GB" sz="1400" dirty="0">
                <a:solidFill>
                  <a:schemeClr val="bg1">
                    <a:lumMod val="65000"/>
                  </a:schemeClr>
                </a:solidFill>
              </a:rPr>
              <a:t> Lab Med 2020; 5: 1184-1193.</a:t>
            </a:r>
            <a:endParaRPr lang="nl-NL" sz="1400" dirty="0">
              <a:solidFill>
                <a:schemeClr val="bg1">
                  <a:lumMod val="65000"/>
                </a:schemeClr>
              </a:solidFill>
            </a:endParaRPr>
          </a:p>
          <a:p>
            <a:r>
              <a:rPr lang="en-GB" sz="1400" dirty="0">
                <a:solidFill>
                  <a:schemeClr val="bg1">
                    <a:lumMod val="65000"/>
                  </a:schemeClr>
                </a:solidFill>
              </a:rPr>
              <a:t>van Rossum HH, </a:t>
            </a:r>
            <a:r>
              <a:rPr lang="en-GB" sz="1400" dirty="0" err="1">
                <a:solidFill>
                  <a:schemeClr val="bg1">
                    <a:lumMod val="65000"/>
                  </a:schemeClr>
                </a:solidFill>
              </a:rPr>
              <a:t>Kemperman</a:t>
            </a:r>
            <a:r>
              <a:rPr lang="en-GB" sz="1400" dirty="0">
                <a:solidFill>
                  <a:schemeClr val="bg1">
                    <a:lumMod val="65000"/>
                  </a:schemeClr>
                </a:solidFill>
              </a:rPr>
              <a:t> H. Implementation and application of moving average as continuous analytical quality control instrument demonstrated for 24 routine chemistry assays.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Chem</a:t>
            </a:r>
            <a:r>
              <a:rPr lang="en-US" sz="1400" dirty="0">
                <a:solidFill>
                  <a:schemeClr val="bg1">
                    <a:lumMod val="65000"/>
                  </a:schemeClr>
                </a:solidFill>
              </a:rPr>
              <a:t> Lab Med 2017; 55: 1142-1151</a:t>
            </a:r>
            <a:r>
              <a:rPr lang="en-US" sz="1400" dirty="0" smtClean="0">
                <a:solidFill>
                  <a:schemeClr val="bg1">
                    <a:lumMod val="65000"/>
                  </a:schemeClr>
                </a:solidFill>
              </a:rPr>
              <a:t>.</a:t>
            </a:r>
            <a:endParaRPr lang="nl-NL" dirty="0"/>
          </a:p>
        </p:txBody>
      </p:sp>
    </p:spTree>
    <p:extLst>
      <p:ext uri="{BB962C8B-B14F-4D97-AF65-F5344CB8AC3E}">
        <p14:creationId xmlns:p14="http://schemas.microsoft.com/office/powerpoint/2010/main" val="67329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308847" y="905435"/>
            <a:ext cx="9574306" cy="5047129"/>
          </a:xfrm>
          <a:prstGeom prst="rect">
            <a:avLst/>
          </a:prstGeom>
        </p:spPr>
      </p:pic>
    </p:spTree>
    <p:extLst>
      <p:ext uri="{BB962C8B-B14F-4D97-AF65-F5344CB8AC3E}">
        <p14:creationId xmlns:p14="http://schemas.microsoft.com/office/powerpoint/2010/main" val="39084892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7.8 Patient-Based Real-Time Quality Control (PBRTQC)</a:t>
            </a:r>
            <a:endParaRPr lang="nl-NL" dirty="0"/>
          </a:p>
        </p:txBody>
      </p:sp>
      <p:sp>
        <p:nvSpPr>
          <p:cNvPr id="4" name="Tekstvak 3"/>
          <p:cNvSpPr txBox="1"/>
          <p:nvPr/>
        </p:nvSpPr>
        <p:spPr>
          <a:xfrm>
            <a:off x="543406" y="2362044"/>
            <a:ext cx="10662445" cy="2677656"/>
          </a:xfrm>
          <a:prstGeom prst="rect">
            <a:avLst/>
          </a:prstGeom>
          <a:solidFill>
            <a:schemeClr val="accent4">
              <a:lumMod val="20000"/>
              <a:lumOff val="80000"/>
            </a:schemeClr>
          </a:solidFill>
        </p:spPr>
        <p:txBody>
          <a:bodyPr wrap="square" rtlCol="0">
            <a:spAutoFit/>
          </a:bodyPr>
          <a:lstStyle/>
          <a:p>
            <a:r>
              <a:rPr lang="nl-NL" sz="2400" dirty="0">
                <a:solidFill>
                  <a:srgbClr val="0070C0"/>
                </a:solidFill>
              </a:rPr>
              <a:t>Aanbeveling </a:t>
            </a:r>
            <a:r>
              <a:rPr lang="nl-NL" sz="2400" dirty="0" smtClean="0">
                <a:solidFill>
                  <a:srgbClr val="0070C0"/>
                </a:solidFill>
              </a:rPr>
              <a:t>7: </a:t>
            </a:r>
            <a:endParaRPr lang="nl-NL" sz="2400" dirty="0" smtClean="0">
              <a:solidFill>
                <a:srgbClr val="0070C0"/>
              </a:solidFill>
            </a:endParaRPr>
          </a:p>
          <a:p>
            <a:endParaRPr lang="nl-NL" sz="2400" dirty="0" smtClean="0">
              <a:solidFill>
                <a:srgbClr val="0070C0"/>
              </a:solidFill>
            </a:endParaRPr>
          </a:p>
          <a:p>
            <a:r>
              <a:rPr lang="nl-NL" sz="2400" i="1" dirty="0" err="1" smtClean="0"/>
              <a:t>Patient-Based</a:t>
            </a:r>
            <a:r>
              <a:rPr lang="nl-NL" sz="2400" i="1" dirty="0" smtClean="0"/>
              <a:t> </a:t>
            </a:r>
            <a:r>
              <a:rPr lang="nl-NL" sz="2400" i="1" dirty="0"/>
              <a:t>Real-Time QC </a:t>
            </a:r>
            <a:r>
              <a:rPr lang="nl-NL" sz="2400" dirty="0"/>
              <a:t>(PBRTQC) kan in sommige gevallen de analytische kwaliteitsbewaking versterken. Dergelijke systemen kunnen worden ingezet in het geval van evidente tekortkomingen van of beperkingen aan het uitvoeren van IQC op basis van controlematerialen</a:t>
            </a:r>
            <a:r>
              <a:rPr lang="nl-NL" sz="2400" dirty="0" smtClean="0"/>
              <a:t>. </a:t>
            </a:r>
          </a:p>
          <a:p>
            <a:r>
              <a:rPr lang="nl-NL" sz="2400" dirty="0" smtClean="0"/>
              <a:t>(zie 7.8)</a:t>
            </a:r>
            <a:endParaRPr lang="nl-NL" sz="2400" dirty="0"/>
          </a:p>
        </p:txBody>
      </p:sp>
    </p:spTree>
    <p:extLst>
      <p:ext uri="{BB962C8B-B14F-4D97-AF65-F5344CB8AC3E}">
        <p14:creationId xmlns:p14="http://schemas.microsoft.com/office/powerpoint/2010/main" val="34499885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7.8 Patient-Based Real-Time Quality Control (PBRTQC)</a:t>
            </a:r>
            <a:endParaRPr lang="nl-NL" dirty="0"/>
          </a:p>
        </p:txBody>
      </p:sp>
      <p:sp>
        <p:nvSpPr>
          <p:cNvPr id="3" name="Tijdelijke aanduiding voor inhoud 2"/>
          <p:cNvSpPr>
            <a:spLocks noGrp="1"/>
          </p:cNvSpPr>
          <p:nvPr>
            <p:ph idx="1"/>
          </p:nvPr>
        </p:nvSpPr>
        <p:spPr>
          <a:xfrm>
            <a:off x="397933" y="943691"/>
            <a:ext cx="11271058" cy="4336231"/>
          </a:xfrm>
          <a:solidFill>
            <a:schemeClr val="accent1">
              <a:lumMod val="20000"/>
              <a:lumOff val="80000"/>
            </a:schemeClr>
          </a:solidFill>
        </p:spPr>
        <p:txBody>
          <a:bodyPr>
            <a:normAutofit fontScale="85000" lnSpcReduction="20000"/>
          </a:bodyPr>
          <a:lstStyle/>
          <a:p>
            <a:pPr marL="0" indent="0">
              <a:buNone/>
            </a:pPr>
            <a:endParaRPr lang="nl-NL" dirty="0" smtClean="0"/>
          </a:p>
          <a:p>
            <a:pPr marL="0" indent="0">
              <a:buNone/>
            </a:pPr>
            <a:r>
              <a:rPr lang="nl-NL" dirty="0" smtClean="0"/>
              <a:t>Continue </a:t>
            </a:r>
            <a:r>
              <a:rPr lang="nl-NL" dirty="0"/>
              <a:t>analytische kwaliteitsbewaking binnen analytische run </a:t>
            </a:r>
            <a:r>
              <a:rPr lang="nl-NL" dirty="0" smtClean="0"/>
              <a:t>door </a:t>
            </a:r>
            <a:r>
              <a:rPr lang="nl-NL" dirty="0"/>
              <a:t>beoordeling elk nieuw </a:t>
            </a:r>
            <a:r>
              <a:rPr lang="nl-NL" dirty="0" smtClean="0"/>
              <a:t>resultaat </a:t>
            </a:r>
          </a:p>
          <a:p>
            <a:pPr marL="0" indent="0">
              <a:buNone/>
            </a:pPr>
            <a:endParaRPr lang="nl-NL" dirty="0"/>
          </a:p>
          <a:p>
            <a:pPr marL="0" indent="0">
              <a:buNone/>
            </a:pPr>
            <a:r>
              <a:rPr lang="nl-NL" dirty="0" smtClean="0"/>
              <a:t>Praktische </a:t>
            </a:r>
            <a:r>
              <a:rPr lang="nl-NL" dirty="0"/>
              <a:t>implementatie </a:t>
            </a:r>
            <a:r>
              <a:rPr lang="nl-NL" dirty="0" smtClean="0"/>
              <a:t>grote uitdaging:</a:t>
            </a:r>
          </a:p>
          <a:p>
            <a:r>
              <a:rPr lang="nl-NL" dirty="0" smtClean="0"/>
              <a:t>tijdsintensief</a:t>
            </a:r>
          </a:p>
          <a:p>
            <a:r>
              <a:rPr lang="nl-NL" dirty="0" smtClean="0"/>
              <a:t>vergt onderhoud</a:t>
            </a:r>
          </a:p>
          <a:p>
            <a:r>
              <a:rPr lang="nl-NL" dirty="0" smtClean="0"/>
              <a:t>fout-detectie eigenschappen per laboratorium verschillend</a:t>
            </a:r>
          </a:p>
          <a:p>
            <a:pPr marL="0" indent="0">
              <a:buNone/>
            </a:pPr>
            <a:endParaRPr lang="nl-NL" dirty="0" smtClean="0"/>
          </a:p>
          <a:p>
            <a:pPr marL="0" indent="0">
              <a:buNone/>
            </a:pPr>
            <a:r>
              <a:rPr lang="nl-NL" dirty="0" smtClean="0"/>
              <a:t>Recent vorderingen door </a:t>
            </a:r>
          </a:p>
          <a:p>
            <a:r>
              <a:rPr lang="nl-NL" dirty="0" smtClean="0"/>
              <a:t>simuleren </a:t>
            </a:r>
            <a:r>
              <a:rPr lang="nl-NL" dirty="0"/>
              <a:t>van fout-detectie eigenschappen van lopende </a:t>
            </a:r>
            <a:r>
              <a:rPr lang="nl-NL" dirty="0" smtClean="0"/>
              <a:t>patiëntgemiddelden</a:t>
            </a:r>
          </a:p>
          <a:p>
            <a:r>
              <a:rPr lang="nl-NL" dirty="0" smtClean="0"/>
              <a:t>verkrijgen </a:t>
            </a:r>
            <a:r>
              <a:rPr lang="nl-NL" dirty="0"/>
              <a:t>van </a:t>
            </a:r>
            <a:r>
              <a:rPr lang="nl-NL" dirty="0" err="1"/>
              <a:t>laboratoriumspecifieke</a:t>
            </a:r>
            <a:r>
              <a:rPr lang="nl-NL" dirty="0"/>
              <a:t> </a:t>
            </a:r>
            <a:r>
              <a:rPr lang="nl-NL" dirty="0" smtClean="0"/>
              <a:t>instellingen</a:t>
            </a:r>
          </a:p>
          <a:p>
            <a:pPr marL="0" indent="0">
              <a:buNone/>
            </a:pPr>
            <a:r>
              <a:rPr lang="nl-NL" dirty="0" smtClean="0"/>
              <a:t>(Instellingen </a:t>
            </a:r>
            <a:r>
              <a:rPr lang="nl-NL" dirty="0"/>
              <a:t>kunnen </a:t>
            </a:r>
            <a:r>
              <a:rPr lang="nl-NL" dirty="0" smtClean="0"/>
              <a:t>aanzienlijk </a:t>
            </a:r>
            <a:r>
              <a:rPr lang="nl-NL" dirty="0"/>
              <a:t>verschillen tussen klinische </a:t>
            </a:r>
            <a:r>
              <a:rPr lang="nl-NL" dirty="0" smtClean="0"/>
              <a:t>laboratoria)</a:t>
            </a:r>
          </a:p>
          <a:p>
            <a:pPr marL="0" indent="0">
              <a:buNone/>
            </a:pPr>
            <a:endParaRPr lang="nl-NL" dirty="0" smtClean="0"/>
          </a:p>
        </p:txBody>
      </p:sp>
      <p:sp>
        <p:nvSpPr>
          <p:cNvPr id="5" name="Tekstvak 4"/>
          <p:cNvSpPr txBox="1"/>
          <p:nvPr/>
        </p:nvSpPr>
        <p:spPr>
          <a:xfrm>
            <a:off x="6411191" y="5993954"/>
            <a:ext cx="5257800" cy="738664"/>
          </a:xfrm>
          <a:prstGeom prst="rect">
            <a:avLst/>
          </a:prstGeom>
          <a:noFill/>
          <a:ln>
            <a:solidFill>
              <a:schemeClr val="bg1">
                <a:lumMod val="65000"/>
              </a:schemeClr>
            </a:solidFill>
          </a:ln>
        </p:spPr>
        <p:txBody>
          <a:bodyPr wrap="square" rtlCol="0">
            <a:spAutoFit/>
          </a:bodyPr>
          <a:lstStyle/>
          <a:p>
            <a:r>
              <a:rPr lang="en-US" sz="1400" dirty="0" smtClean="0">
                <a:solidFill>
                  <a:schemeClr val="bg1">
                    <a:lumMod val="65000"/>
                  </a:schemeClr>
                </a:solidFill>
              </a:rPr>
              <a:t>van </a:t>
            </a:r>
            <a:r>
              <a:rPr lang="en-US" sz="1400" dirty="0">
                <a:solidFill>
                  <a:schemeClr val="bg1">
                    <a:lumMod val="65000"/>
                  </a:schemeClr>
                </a:solidFill>
              </a:rPr>
              <a:t>Rossum HH. When internal quality control is insufficient or inefficient: Consider patient-based real-time quality control! Ann </a:t>
            </a:r>
            <a:r>
              <a:rPr lang="en-US" sz="1400" dirty="0" err="1">
                <a:solidFill>
                  <a:schemeClr val="bg1">
                    <a:lumMod val="65000"/>
                  </a:schemeClr>
                </a:solidFill>
              </a:rPr>
              <a:t>Clin</a:t>
            </a:r>
            <a:r>
              <a:rPr lang="en-US" sz="1400" dirty="0">
                <a:solidFill>
                  <a:schemeClr val="bg1">
                    <a:lumMod val="65000"/>
                  </a:schemeClr>
                </a:solidFill>
              </a:rPr>
              <a:t> </a:t>
            </a:r>
            <a:r>
              <a:rPr lang="en-US" sz="1400" dirty="0" err="1">
                <a:solidFill>
                  <a:schemeClr val="bg1">
                    <a:lumMod val="65000"/>
                  </a:schemeClr>
                </a:solidFill>
              </a:rPr>
              <a:t>Biochem</a:t>
            </a:r>
            <a:r>
              <a:rPr lang="en-US" sz="1400" dirty="0">
                <a:solidFill>
                  <a:schemeClr val="bg1">
                    <a:lumMod val="65000"/>
                  </a:schemeClr>
                </a:solidFill>
              </a:rPr>
              <a:t>. 2020; 57: 198-201</a:t>
            </a:r>
            <a:r>
              <a:rPr lang="en-US" sz="1400" dirty="0" smtClean="0">
                <a:solidFill>
                  <a:schemeClr val="bg1">
                    <a:lumMod val="65000"/>
                  </a:schemeClr>
                </a:solidFill>
              </a:rPr>
              <a:t>.</a:t>
            </a:r>
            <a:endParaRPr lang="nl-NL" dirty="0"/>
          </a:p>
        </p:txBody>
      </p:sp>
    </p:spTree>
    <p:extLst>
      <p:ext uri="{BB962C8B-B14F-4D97-AF65-F5344CB8AC3E}">
        <p14:creationId xmlns:p14="http://schemas.microsoft.com/office/powerpoint/2010/main" val="33866957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7933" y="198487"/>
            <a:ext cx="11506200" cy="714032"/>
          </a:xfrm>
        </p:spPr>
        <p:txBody>
          <a:bodyPr>
            <a:normAutofit/>
          </a:bodyPr>
          <a:lstStyle/>
          <a:p>
            <a:r>
              <a:rPr lang="nl-NL" dirty="0"/>
              <a:t>Wanneer is PBRTQC van toegevoegde waarde</a:t>
            </a:r>
            <a:r>
              <a:rPr lang="nl-NL" dirty="0" smtClean="0"/>
              <a:t>?</a:t>
            </a:r>
            <a:endParaRPr lang="nl-NL" dirty="0"/>
          </a:p>
        </p:txBody>
      </p:sp>
      <p:sp>
        <p:nvSpPr>
          <p:cNvPr id="7" name="Tijdelijke aanduiding voor inhoud 6"/>
          <p:cNvSpPr>
            <a:spLocks noGrp="1"/>
          </p:cNvSpPr>
          <p:nvPr>
            <p:ph idx="1"/>
          </p:nvPr>
        </p:nvSpPr>
        <p:spPr>
          <a:xfrm>
            <a:off x="397933" y="1191733"/>
            <a:ext cx="8465512" cy="4916574"/>
          </a:xfrm>
          <a:solidFill>
            <a:schemeClr val="accent1">
              <a:lumMod val="20000"/>
              <a:lumOff val="80000"/>
            </a:schemeClr>
          </a:solidFill>
        </p:spPr>
        <p:txBody>
          <a:bodyPr>
            <a:normAutofit fontScale="92500" lnSpcReduction="10000"/>
          </a:bodyPr>
          <a:lstStyle/>
          <a:p>
            <a:r>
              <a:rPr lang="nl-NL" dirty="0" smtClean="0"/>
              <a:t>hoog </a:t>
            </a:r>
            <a:r>
              <a:rPr lang="nl-NL" dirty="0"/>
              <a:t>bepalingsvolume </a:t>
            </a:r>
            <a:endParaRPr lang="nl-NL" dirty="0" smtClean="0"/>
          </a:p>
          <a:p>
            <a:r>
              <a:rPr lang="nl-NL" dirty="0" smtClean="0"/>
              <a:t>lage </a:t>
            </a:r>
            <a:r>
              <a:rPr lang="nl-NL" dirty="0"/>
              <a:t>variatie in </a:t>
            </a:r>
            <a:r>
              <a:rPr lang="nl-NL" dirty="0" smtClean="0"/>
              <a:t>uitslagen</a:t>
            </a:r>
          </a:p>
          <a:p>
            <a:pPr marL="0" indent="0">
              <a:buNone/>
            </a:pPr>
            <a:endParaRPr lang="nl-NL" dirty="0"/>
          </a:p>
          <a:p>
            <a:pPr marL="0" indent="0">
              <a:buNone/>
            </a:pPr>
            <a:r>
              <a:rPr lang="nl-NL" dirty="0" smtClean="0"/>
              <a:t>twee strategieën:</a:t>
            </a:r>
            <a:endParaRPr lang="nl-NL" dirty="0"/>
          </a:p>
          <a:p>
            <a:pPr marL="0" indent="0">
              <a:buNone/>
            </a:pPr>
            <a:r>
              <a:rPr lang="nl-NL" dirty="0" smtClean="0"/>
              <a:t>1. toevoegen als </a:t>
            </a:r>
            <a:r>
              <a:rPr lang="nl-NL" dirty="0"/>
              <a:t>IQC </a:t>
            </a:r>
            <a:r>
              <a:rPr lang="nl-NL" dirty="0" smtClean="0"/>
              <a:t>tekortschiet</a:t>
            </a:r>
            <a:endParaRPr lang="nl-NL" dirty="0"/>
          </a:p>
          <a:p>
            <a:pPr marL="449263" indent="-176213"/>
            <a:r>
              <a:rPr lang="nl-NL" dirty="0" err="1" smtClean="0"/>
              <a:t>analieten</a:t>
            </a:r>
            <a:r>
              <a:rPr lang="nl-NL" dirty="0" smtClean="0"/>
              <a:t> een </a:t>
            </a:r>
            <a:r>
              <a:rPr lang="nl-NL" dirty="0"/>
              <a:t>lage </a:t>
            </a:r>
            <a:r>
              <a:rPr lang="nl-NL" dirty="0" smtClean="0"/>
              <a:t>sigmascore</a:t>
            </a:r>
            <a:endParaRPr lang="nl-NL" dirty="0"/>
          </a:p>
          <a:p>
            <a:pPr marL="449263" indent="-176213"/>
            <a:r>
              <a:rPr lang="nl-NL" dirty="0" smtClean="0"/>
              <a:t>risico </a:t>
            </a:r>
            <a:r>
              <a:rPr lang="nl-NL" dirty="0"/>
              <a:t>op </a:t>
            </a:r>
            <a:r>
              <a:rPr lang="nl-NL" dirty="0" smtClean="0"/>
              <a:t>acuut </a:t>
            </a:r>
            <a:r>
              <a:rPr lang="nl-NL" dirty="0"/>
              <a:t>falen </a:t>
            </a:r>
            <a:r>
              <a:rPr lang="nl-NL" dirty="0" smtClean="0"/>
              <a:t>meetsystem </a:t>
            </a:r>
            <a:r>
              <a:rPr lang="nl-NL" dirty="0"/>
              <a:t>(bijv. </a:t>
            </a:r>
            <a:r>
              <a:rPr lang="nl-NL" dirty="0" smtClean="0"/>
              <a:t>ISE </a:t>
            </a:r>
            <a:r>
              <a:rPr lang="nl-NL" dirty="0"/>
              <a:t>electrode</a:t>
            </a:r>
            <a:r>
              <a:rPr lang="nl-NL" dirty="0" smtClean="0"/>
              <a:t>)</a:t>
            </a:r>
            <a:endParaRPr lang="nl-NL" dirty="0"/>
          </a:p>
          <a:p>
            <a:pPr marL="449263" indent="-176213"/>
            <a:r>
              <a:rPr lang="nl-NL" dirty="0" smtClean="0"/>
              <a:t>geen, instabiel of </a:t>
            </a:r>
            <a:r>
              <a:rPr lang="nl-NL" dirty="0"/>
              <a:t>niet commuteerbaar controlemateriaal (bijv. </a:t>
            </a:r>
            <a:r>
              <a:rPr lang="nl-NL" dirty="0" err="1"/>
              <a:t>hemocytometrie</a:t>
            </a:r>
            <a:r>
              <a:rPr lang="nl-NL" dirty="0"/>
              <a:t> QC</a:t>
            </a:r>
            <a:r>
              <a:rPr lang="nl-NL" dirty="0" smtClean="0"/>
              <a:t>)</a:t>
            </a:r>
          </a:p>
          <a:p>
            <a:pPr marL="514350" indent="-514350">
              <a:buAutoNum type="romanLcParenR" startAt="3"/>
            </a:pPr>
            <a:endParaRPr lang="nl-NL" dirty="0"/>
          </a:p>
          <a:p>
            <a:pPr marL="0" indent="0">
              <a:buNone/>
            </a:pPr>
            <a:r>
              <a:rPr lang="nl-NL" dirty="0" smtClean="0"/>
              <a:t>2. controlemetingen </a:t>
            </a:r>
            <a:r>
              <a:rPr lang="nl-NL" dirty="0"/>
              <a:t>efficiënter </a:t>
            </a:r>
            <a:r>
              <a:rPr lang="nl-NL" dirty="0" smtClean="0"/>
              <a:t>inrichten</a:t>
            </a:r>
            <a:endParaRPr lang="nl-NL" dirty="0"/>
          </a:p>
          <a:p>
            <a:pPr marL="449263" indent="-176213"/>
            <a:r>
              <a:rPr lang="nl-NL" dirty="0" smtClean="0"/>
              <a:t>praktisch: start </a:t>
            </a:r>
            <a:r>
              <a:rPr lang="nl-NL" dirty="0"/>
              <a:t>met </a:t>
            </a:r>
            <a:r>
              <a:rPr lang="nl-NL" dirty="0" smtClean="0"/>
              <a:t>implementeren voor meest </a:t>
            </a:r>
            <a:r>
              <a:rPr lang="nl-NL" dirty="0"/>
              <a:t>kritische </a:t>
            </a:r>
            <a:r>
              <a:rPr lang="nl-NL" dirty="0" smtClean="0"/>
              <a:t>tests</a:t>
            </a:r>
            <a:endParaRPr lang="nl-NL" dirty="0"/>
          </a:p>
          <a:p>
            <a:pPr marL="0" indent="0">
              <a:buNone/>
            </a:pPr>
            <a:endParaRPr lang="nl-NL" dirty="0"/>
          </a:p>
          <a:p>
            <a:pPr marL="0" indent="0">
              <a:buNone/>
            </a:pPr>
            <a:endParaRPr lang="nl-NL" dirty="0"/>
          </a:p>
        </p:txBody>
      </p:sp>
      <p:pic>
        <p:nvPicPr>
          <p:cNvPr id="4" name="Tijdelijke aanduiding voor inhoud 3" descr="Afbeelding met schets, diagram, tekening, origami&#10;&#10;Automatisch gegenereerde beschrijving"/>
          <p:cNvPicPr>
            <a:picLocks/>
          </p:cNvPicPr>
          <p:nvPr/>
        </p:nvPicPr>
        <p:blipFill>
          <a:blip r:embed="rId2"/>
          <a:stretch>
            <a:fillRect/>
          </a:stretch>
        </p:blipFill>
        <p:spPr>
          <a:xfrm>
            <a:off x="8084128" y="-197428"/>
            <a:ext cx="4107872" cy="7055427"/>
          </a:xfrm>
          <a:prstGeom prst="rect">
            <a:avLst/>
          </a:prstGeom>
        </p:spPr>
      </p:pic>
    </p:spTree>
    <p:extLst>
      <p:ext uri="{BB962C8B-B14F-4D97-AF65-F5344CB8AC3E}">
        <p14:creationId xmlns:p14="http://schemas.microsoft.com/office/powerpoint/2010/main" val="8566755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Optimalisatie en validatie instelling voor lopende </a:t>
            </a:r>
            <a:r>
              <a:rPr lang="nl-NL" dirty="0" err="1"/>
              <a:t>patiëntengemiddelden</a:t>
            </a:r>
            <a:endParaRPr lang="nl-NL" dirty="0"/>
          </a:p>
        </p:txBody>
      </p:sp>
      <p:sp>
        <p:nvSpPr>
          <p:cNvPr id="3" name="Tijdelijke aanduiding voor inhoud 2"/>
          <p:cNvSpPr>
            <a:spLocks noGrp="1"/>
          </p:cNvSpPr>
          <p:nvPr>
            <p:ph idx="1"/>
          </p:nvPr>
        </p:nvSpPr>
        <p:spPr>
          <a:xfrm>
            <a:off x="397933" y="943690"/>
            <a:ext cx="11506200" cy="5654537"/>
          </a:xfrm>
          <a:solidFill>
            <a:schemeClr val="accent1">
              <a:lumMod val="20000"/>
              <a:lumOff val="80000"/>
            </a:schemeClr>
          </a:solidFill>
        </p:spPr>
        <p:txBody>
          <a:bodyPr>
            <a:normAutofit fontScale="92500" lnSpcReduction="20000"/>
          </a:bodyPr>
          <a:lstStyle/>
          <a:p>
            <a:pPr marL="0" indent="0">
              <a:buNone/>
            </a:pPr>
            <a:r>
              <a:rPr lang="nl-NL" dirty="0" smtClean="0"/>
              <a:t>Essentiële </a:t>
            </a:r>
            <a:r>
              <a:rPr lang="nl-NL" dirty="0"/>
              <a:t>criteria voor een lopend </a:t>
            </a:r>
            <a:r>
              <a:rPr lang="nl-NL" dirty="0" err="1"/>
              <a:t>patiëntengemiddelde</a:t>
            </a:r>
            <a:r>
              <a:rPr lang="nl-NL" dirty="0"/>
              <a:t> </a:t>
            </a:r>
            <a:r>
              <a:rPr lang="nl-NL" dirty="0" smtClean="0"/>
              <a:t>procedure:</a:t>
            </a:r>
            <a:endParaRPr lang="nl-NL" dirty="0"/>
          </a:p>
          <a:p>
            <a:r>
              <a:rPr lang="nl-NL" dirty="0" smtClean="0"/>
              <a:t>beheersbaar aantal alarmen</a:t>
            </a:r>
          </a:p>
          <a:p>
            <a:pPr lvl="1"/>
            <a:r>
              <a:rPr lang="nl-NL" dirty="0" smtClean="0"/>
              <a:t>alarmmoeheid vermijden</a:t>
            </a:r>
            <a:endParaRPr lang="nl-NL" dirty="0"/>
          </a:p>
          <a:p>
            <a:r>
              <a:rPr lang="nl-NL" dirty="0" smtClean="0"/>
              <a:t>bekend </a:t>
            </a:r>
            <a:r>
              <a:rPr lang="nl-NL" dirty="0"/>
              <a:t>welke fouten wel en </a:t>
            </a:r>
            <a:r>
              <a:rPr lang="nl-NL" dirty="0" smtClean="0"/>
              <a:t>niet </a:t>
            </a:r>
            <a:r>
              <a:rPr lang="nl-NL" dirty="0"/>
              <a:t>kunnen worden </a:t>
            </a:r>
            <a:r>
              <a:rPr lang="nl-NL" dirty="0" smtClean="0"/>
              <a:t>gedetecteerd</a:t>
            </a:r>
          </a:p>
          <a:p>
            <a:pPr lvl="1"/>
            <a:r>
              <a:rPr lang="nl-NL" dirty="0" smtClean="0"/>
              <a:t>bijdragen </a:t>
            </a:r>
            <a:r>
              <a:rPr lang="nl-NL" dirty="0"/>
              <a:t>aan </a:t>
            </a:r>
            <a:r>
              <a:rPr lang="nl-NL" dirty="0" smtClean="0"/>
              <a:t>algehele </a:t>
            </a:r>
            <a:r>
              <a:rPr lang="nl-NL" dirty="0"/>
              <a:t>kwaliteitsborging van </a:t>
            </a:r>
            <a:r>
              <a:rPr lang="nl-NL" dirty="0" smtClean="0"/>
              <a:t>test </a:t>
            </a:r>
          </a:p>
          <a:p>
            <a:pPr lvl="1"/>
            <a:r>
              <a:rPr lang="nl-NL" dirty="0" smtClean="0"/>
              <a:t>aantal </a:t>
            </a:r>
            <a:r>
              <a:rPr lang="nl-NL" dirty="0"/>
              <a:t>IQC-metingen </a:t>
            </a:r>
            <a:r>
              <a:rPr lang="nl-NL" dirty="0" smtClean="0"/>
              <a:t>verminderen</a:t>
            </a:r>
            <a:r>
              <a:rPr lang="nl-NL" dirty="0"/>
              <a:t>.</a:t>
            </a:r>
          </a:p>
          <a:p>
            <a:endParaRPr lang="nl-NL" dirty="0"/>
          </a:p>
          <a:p>
            <a:pPr marL="0" indent="0">
              <a:buNone/>
            </a:pPr>
            <a:r>
              <a:rPr lang="nl-NL" i="1" dirty="0" smtClean="0"/>
              <a:t>trial-</a:t>
            </a:r>
            <a:r>
              <a:rPr lang="nl-NL" i="1" dirty="0" err="1" smtClean="0"/>
              <a:t>and</a:t>
            </a:r>
            <a:r>
              <a:rPr lang="nl-NL" i="1" dirty="0" smtClean="0"/>
              <a:t>-error </a:t>
            </a:r>
            <a:r>
              <a:rPr lang="nl-NL" dirty="0" smtClean="0"/>
              <a:t>methoden </a:t>
            </a:r>
            <a:endParaRPr lang="nl-NL" dirty="0" smtClean="0"/>
          </a:p>
          <a:p>
            <a:r>
              <a:rPr lang="nl-NL" dirty="0"/>
              <a:t>in de praktijk </a:t>
            </a:r>
            <a:r>
              <a:rPr lang="nl-NL" dirty="0" smtClean="0"/>
              <a:t>nog </a:t>
            </a:r>
            <a:r>
              <a:rPr lang="nl-NL" dirty="0"/>
              <a:t>steeds </a:t>
            </a:r>
            <a:r>
              <a:rPr lang="nl-NL" dirty="0" smtClean="0"/>
              <a:t>meest gebruikt</a:t>
            </a:r>
            <a:endParaRPr lang="nl-NL" dirty="0"/>
          </a:p>
          <a:p>
            <a:r>
              <a:rPr lang="nl-NL" dirty="0" smtClean="0"/>
              <a:t>beschrijven alleen de </a:t>
            </a:r>
            <a:r>
              <a:rPr lang="nl-NL" dirty="0"/>
              <a:t>variatie van gemiddelde </a:t>
            </a:r>
            <a:r>
              <a:rPr lang="nl-NL" dirty="0" smtClean="0"/>
              <a:t>waarden</a:t>
            </a:r>
          </a:p>
          <a:p>
            <a:r>
              <a:rPr lang="nl-NL" dirty="0" smtClean="0"/>
              <a:t>gericht </a:t>
            </a:r>
            <a:r>
              <a:rPr lang="nl-NL" dirty="0"/>
              <a:t>op </a:t>
            </a:r>
            <a:r>
              <a:rPr lang="nl-NL" dirty="0" smtClean="0"/>
              <a:t>beheersbaar </a:t>
            </a:r>
            <a:r>
              <a:rPr lang="nl-NL" dirty="0"/>
              <a:t>aantal </a:t>
            </a:r>
            <a:r>
              <a:rPr lang="nl-NL" dirty="0" smtClean="0"/>
              <a:t>alarmen</a:t>
            </a:r>
          </a:p>
          <a:p>
            <a:r>
              <a:rPr lang="nl-NL" dirty="0" smtClean="0"/>
              <a:t>geen </a:t>
            </a:r>
            <a:r>
              <a:rPr lang="nl-NL" dirty="0"/>
              <a:t>geobjectiveerd inzicht in </a:t>
            </a:r>
            <a:r>
              <a:rPr lang="nl-NL" dirty="0" smtClean="0"/>
              <a:t>foutdetectieprestaties en </a:t>
            </a:r>
            <a:r>
              <a:rPr lang="nl-NL" dirty="0"/>
              <a:t>of ze überhaupt van waarde </a:t>
            </a:r>
            <a:r>
              <a:rPr lang="nl-NL" dirty="0" smtClean="0"/>
              <a:t>zijn</a:t>
            </a:r>
            <a:endParaRPr lang="nl-NL" dirty="0"/>
          </a:p>
          <a:p>
            <a:pPr marL="0" indent="0">
              <a:buNone/>
            </a:pPr>
            <a:endParaRPr lang="nl-NL" dirty="0" smtClean="0"/>
          </a:p>
          <a:p>
            <a:pPr marL="0" indent="0">
              <a:buNone/>
            </a:pPr>
            <a:r>
              <a:rPr lang="nl-NL" dirty="0" smtClean="0"/>
              <a:t>Recent </a:t>
            </a:r>
            <a:r>
              <a:rPr lang="nl-NL" dirty="0"/>
              <a:t>ontwikkelde simulatiemethoden voor foutdetectie </a:t>
            </a:r>
            <a:endParaRPr lang="nl-NL" dirty="0" smtClean="0"/>
          </a:p>
          <a:p>
            <a:r>
              <a:rPr lang="nl-NL" dirty="0" smtClean="0"/>
              <a:t>optimalisatie en validatie procedures d.m.v. simulaties op </a:t>
            </a:r>
            <a:r>
              <a:rPr lang="nl-NL" dirty="0" err="1" smtClean="0"/>
              <a:t>laboratoriumspecifieke</a:t>
            </a:r>
            <a:r>
              <a:rPr lang="nl-NL" dirty="0" smtClean="0"/>
              <a:t> datasets</a:t>
            </a:r>
          </a:p>
          <a:p>
            <a:r>
              <a:rPr lang="nl-NL" dirty="0" smtClean="0"/>
              <a:t>bias </a:t>
            </a:r>
            <a:r>
              <a:rPr lang="nl-NL" dirty="0"/>
              <a:t>detectiecurves (voor optimalisatie) en </a:t>
            </a:r>
            <a:r>
              <a:rPr lang="nl-NL" i="1" dirty="0" err="1"/>
              <a:t>validation</a:t>
            </a:r>
            <a:r>
              <a:rPr lang="nl-NL" i="1" dirty="0"/>
              <a:t> </a:t>
            </a:r>
            <a:r>
              <a:rPr lang="nl-NL" i="1" dirty="0" err="1"/>
              <a:t>charts</a:t>
            </a:r>
            <a:r>
              <a:rPr lang="nl-NL" i="1" dirty="0"/>
              <a:t> </a:t>
            </a:r>
            <a:r>
              <a:rPr lang="nl-NL" dirty="0"/>
              <a:t>(voor validatie</a:t>
            </a:r>
            <a:r>
              <a:rPr lang="nl-NL" dirty="0" smtClean="0"/>
              <a:t>)</a:t>
            </a:r>
            <a:endParaRPr lang="nl-NL" dirty="0" smtClean="0"/>
          </a:p>
        </p:txBody>
      </p:sp>
    </p:spTree>
    <p:extLst>
      <p:ext uri="{BB962C8B-B14F-4D97-AF65-F5344CB8AC3E}">
        <p14:creationId xmlns:p14="http://schemas.microsoft.com/office/powerpoint/2010/main" val="27660873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p:cNvPicPr>
          <p:nvPr>
            <p:ph idx="1"/>
          </p:nvPr>
        </p:nvPicPr>
        <p:blipFill>
          <a:blip r:embed="rId2"/>
          <a:stretch>
            <a:fillRect/>
          </a:stretch>
        </p:blipFill>
        <p:spPr>
          <a:xfrm>
            <a:off x="2056260" y="223222"/>
            <a:ext cx="7317150" cy="4916487"/>
          </a:xfrm>
          <a:prstGeom prst="rect">
            <a:avLst/>
          </a:prstGeom>
          <a:solidFill>
            <a:schemeClr val="bg1"/>
          </a:solidFill>
        </p:spPr>
      </p:pic>
      <p:sp>
        <p:nvSpPr>
          <p:cNvPr id="2" name="Rechthoek 1"/>
          <p:cNvSpPr/>
          <p:nvPr/>
        </p:nvSpPr>
        <p:spPr>
          <a:xfrm>
            <a:off x="240632" y="5139709"/>
            <a:ext cx="11486147" cy="1477328"/>
          </a:xfrm>
          <a:prstGeom prst="rect">
            <a:avLst/>
          </a:prstGeom>
        </p:spPr>
        <p:txBody>
          <a:bodyPr wrap="square">
            <a:spAutoFit/>
          </a:bodyPr>
          <a:lstStyle/>
          <a:p>
            <a:r>
              <a:rPr lang="nl-NL" dirty="0"/>
              <a:t>Bias detectiecurves zijn weergegeven voor 5 procedures voor berekening van </a:t>
            </a:r>
            <a:r>
              <a:rPr lang="nl-NL" dirty="0" smtClean="0"/>
              <a:t>lopende </a:t>
            </a:r>
            <a:r>
              <a:rPr lang="nl-NL" dirty="0" err="1" smtClean="0"/>
              <a:t>patiëntengemiddelden</a:t>
            </a:r>
            <a:r>
              <a:rPr lang="nl-NL" dirty="0" smtClean="0"/>
              <a:t> </a:t>
            </a:r>
            <a:r>
              <a:rPr lang="nl-NL" dirty="0"/>
              <a:t>na het uitvoeren van errordetectie simulaties. De weergegeven </a:t>
            </a:r>
            <a:r>
              <a:rPr lang="nl-NL" dirty="0" smtClean="0"/>
              <a:t>lopende </a:t>
            </a:r>
            <a:r>
              <a:rPr lang="nl-NL" dirty="0" err="1" smtClean="0"/>
              <a:t>patiëntengemiddelden</a:t>
            </a:r>
            <a:r>
              <a:rPr lang="nl-NL" dirty="0" smtClean="0"/>
              <a:t> </a:t>
            </a:r>
            <a:r>
              <a:rPr lang="nl-NL" dirty="0"/>
              <a:t>in de figuur berekenen het gemiddelde van de laatste 5, 10, 25, 50 of </a:t>
            </a:r>
            <a:r>
              <a:rPr lang="nl-NL" dirty="0" smtClean="0"/>
              <a:t>100 calciumresultaten</a:t>
            </a:r>
            <a:r>
              <a:rPr lang="nl-NL" dirty="0"/>
              <a:t>. De gekleurde lijnen geven het mediaan aantal patiëntenresultaten weer dat </a:t>
            </a:r>
            <a:r>
              <a:rPr lang="nl-NL" dirty="0" smtClean="0"/>
              <a:t>nodig is </a:t>
            </a:r>
            <a:r>
              <a:rPr lang="nl-NL" dirty="0"/>
              <a:t>voor errordetectie. Deze bias detectiecurves kunnen vervolgens worden gebruikt om het </a:t>
            </a:r>
            <a:r>
              <a:rPr lang="nl-NL" dirty="0" smtClean="0"/>
              <a:t>optimale algoritme </a:t>
            </a:r>
            <a:r>
              <a:rPr lang="nl-NL" dirty="0"/>
              <a:t>te selecteren voor lopend </a:t>
            </a:r>
            <a:r>
              <a:rPr lang="nl-NL" dirty="0" err="1"/>
              <a:t>patientgemiddelde</a:t>
            </a:r>
            <a:r>
              <a:rPr lang="nl-NL" dirty="0"/>
              <a:t>.</a:t>
            </a:r>
          </a:p>
        </p:txBody>
      </p:sp>
    </p:spTree>
    <p:extLst>
      <p:ext uri="{BB962C8B-B14F-4D97-AF65-F5344CB8AC3E}">
        <p14:creationId xmlns:p14="http://schemas.microsoft.com/office/powerpoint/2010/main" val="13703878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4954137"/>
            <a:ext cx="11506200" cy="1754672"/>
          </a:xfrm>
        </p:spPr>
        <p:txBody>
          <a:bodyPr>
            <a:normAutofit fontScale="62500" lnSpcReduction="20000"/>
          </a:bodyPr>
          <a:lstStyle/>
          <a:p>
            <a:pPr marL="0" indent="0">
              <a:buNone/>
            </a:pPr>
            <a:r>
              <a:rPr lang="en-US" dirty="0"/>
              <a:t>Figure H.2. MA validation chart of a calcium MA QC</a:t>
            </a:r>
            <a:r>
              <a:rPr lang="en-US" dirty="0" smtClean="0"/>
              <a:t>.</a:t>
            </a:r>
          </a:p>
          <a:p>
            <a:pPr marL="0" indent="0">
              <a:lnSpc>
                <a:spcPct val="120000"/>
              </a:lnSpc>
              <a:spcBef>
                <a:spcPts val="0"/>
              </a:spcBef>
              <a:buNone/>
            </a:pPr>
            <a:r>
              <a:rPr lang="nl-NL" dirty="0"/>
              <a:t>De </a:t>
            </a:r>
            <a:r>
              <a:rPr lang="nl-NL" dirty="0" err="1"/>
              <a:t>validation</a:t>
            </a:r>
            <a:r>
              <a:rPr lang="nl-NL" dirty="0"/>
              <a:t> </a:t>
            </a:r>
            <a:r>
              <a:rPr lang="nl-NL" dirty="0" err="1"/>
              <a:t>chart</a:t>
            </a:r>
            <a:r>
              <a:rPr lang="nl-NL" dirty="0"/>
              <a:t> is verkregen voor een lopende </a:t>
            </a:r>
            <a:r>
              <a:rPr lang="nl-NL" dirty="0" err="1"/>
              <a:t>patiëntengemiddelde</a:t>
            </a:r>
            <a:r>
              <a:rPr lang="nl-NL" dirty="0"/>
              <a:t> voor calcium dat </a:t>
            </a:r>
            <a:r>
              <a:rPr lang="nl-NL" dirty="0" smtClean="0"/>
              <a:t>het gemiddelde </a:t>
            </a:r>
            <a:r>
              <a:rPr lang="nl-NL" dirty="0"/>
              <a:t>berekent van de laatste 25 patiëntenresultaten. De rode kolommen geven het </a:t>
            </a:r>
            <a:r>
              <a:rPr lang="nl-NL" dirty="0" smtClean="0"/>
              <a:t>mediane aantal </a:t>
            </a:r>
            <a:r>
              <a:rPr lang="nl-NL" dirty="0"/>
              <a:t>patiëntenresultaten weer dat nodig is voor foutdetectie en de error-bars het 95% interval </a:t>
            </a:r>
            <a:r>
              <a:rPr lang="nl-NL" dirty="0" smtClean="0"/>
              <a:t>van het </a:t>
            </a:r>
            <a:r>
              <a:rPr lang="nl-NL" dirty="0"/>
              <a:t>aantal testen dat nodig is geweest voor foutdetectie. De </a:t>
            </a:r>
            <a:r>
              <a:rPr lang="nl-NL" dirty="0" err="1"/>
              <a:t>Moving</a:t>
            </a:r>
            <a:r>
              <a:rPr lang="nl-NL" dirty="0"/>
              <a:t> </a:t>
            </a:r>
            <a:r>
              <a:rPr lang="nl-NL" dirty="0" err="1"/>
              <a:t>Average</a:t>
            </a:r>
            <a:r>
              <a:rPr lang="nl-NL" dirty="0"/>
              <a:t> </a:t>
            </a:r>
            <a:r>
              <a:rPr lang="nl-NL" dirty="0" err="1"/>
              <a:t>validation</a:t>
            </a:r>
            <a:r>
              <a:rPr lang="nl-NL" dirty="0"/>
              <a:t> </a:t>
            </a:r>
            <a:r>
              <a:rPr lang="nl-NL" dirty="0" err="1"/>
              <a:t>chart</a:t>
            </a:r>
            <a:r>
              <a:rPr lang="nl-NL" dirty="0"/>
              <a:t> </a:t>
            </a:r>
            <a:r>
              <a:rPr lang="nl-NL" dirty="0" smtClean="0"/>
              <a:t>wordt gebruikt </a:t>
            </a:r>
            <a:r>
              <a:rPr lang="nl-NL" dirty="0"/>
              <a:t>voor het valideren van de errordetectie eigenschappen van een </a:t>
            </a:r>
            <a:r>
              <a:rPr lang="nl-NL" dirty="0" smtClean="0"/>
              <a:t>lopend </a:t>
            </a:r>
            <a:r>
              <a:rPr lang="nl-NL" dirty="0" err="1" smtClean="0"/>
              <a:t>patiëntengemiddelde</a:t>
            </a:r>
            <a:r>
              <a:rPr lang="nl-NL" dirty="0"/>
              <a:t>. Als voorbeeld; figuur H.2. laat zien dat een fout van 10% met een kans </a:t>
            </a:r>
            <a:r>
              <a:rPr lang="nl-NL" dirty="0" smtClean="0"/>
              <a:t>van 50</a:t>
            </a:r>
            <a:r>
              <a:rPr lang="nl-NL" dirty="0"/>
              <a:t>% wordt gedetecteerd in 14 patiënten resultaten, en met een kans van 97,5% in </a:t>
            </a:r>
            <a:r>
              <a:rPr lang="nl-NL" dirty="0" smtClean="0"/>
              <a:t>33 patiëntenresultaten</a:t>
            </a:r>
            <a:r>
              <a:rPr lang="nl-NL" dirty="0"/>
              <a:t>. Voor het detecteren van grotere fouten zijn minder patiënten resultaten nodig</a:t>
            </a:r>
            <a:endParaRPr lang="en-US" dirty="0"/>
          </a:p>
        </p:txBody>
      </p:sp>
      <p:pic>
        <p:nvPicPr>
          <p:cNvPr id="4" name="Afbeelding 3"/>
          <p:cNvPicPr/>
          <p:nvPr/>
        </p:nvPicPr>
        <p:blipFill>
          <a:blip r:embed="rId2"/>
          <a:stretch>
            <a:fillRect/>
          </a:stretch>
        </p:blipFill>
        <p:spPr>
          <a:xfrm>
            <a:off x="3125337" y="483145"/>
            <a:ext cx="3953155" cy="4470992"/>
          </a:xfrm>
          <a:prstGeom prst="rect">
            <a:avLst/>
          </a:prstGeom>
          <a:solidFill>
            <a:schemeClr val="bg1"/>
          </a:solidFill>
        </p:spPr>
      </p:pic>
    </p:spTree>
    <p:extLst>
      <p:ext uri="{BB962C8B-B14F-4D97-AF65-F5344CB8AC3E}">
        <p14:creationId xmlns:p14="http://schemas.microsoft.com/office/powerpoint/2010/main" val="17606514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6760" y="456735"/>
            <a:ext cx="11506200" cy="5341392"/>
          </a:xfrm>
          <a:solidFill>
            <a:schemeClr val="accent1">
              <a:lumMod val="20000"/>
              <a:lumOff val="80000"/>
            </a:schemeClr>
          </a:solidFill>
        </p:spPr>
        <p:txBody>
          <a:bodyPr>
            <a:normAutofit/>
          </a:bodyPr>
          <a:lstStyle/>
          <a:p>
            <a:pPr marL="0" lvl="0" indent="0">
              <a:buNone/>
            </a:pPr>
            <a:r>
              <a:rPr lang="nl-NL" b="1" dirty="0"/>
              <a:t>ICT-inrichting voor </a:t>
            </a:r>
            <a:r>
              <a:rPr lang="nl-NL" b="1" dirty="0" smtClean="0"/>
              <a:t>lopende </a:t>
            </a:r>
            <a:r>
              <a:rPr lang="nl-NL" b="1" dirty="0" err="1" smtClean="0"/>
              <a:t>patiëntengemiddelden</a:t>
            </a:r>
            <a:r>
              <a:rPr lang="nl-NL" b="1" dirty="0"/>
              <a:t>, grafieken daarvan en alarmbeheer</a:t>
            </a:r>
            <a:endParaRPr lang="nl-NL" dirty="0"/>
          </a:p>
          <a:p>
            <a:pPr lvl="0"/>
            <a:r>
              <a:rPr lang="nl-NL" dirty="0" smtClean="0"/>
              <a:t>Programmeren </a:t>
            </a:r>
            <a:r>
              <a:rPr lang="nl-NL" dirty="0"/>
              <a:t>van lopende </a:t>
            </a:r>
            <a:r>
              <a:rPr lang="nl-NL" dirty="0" err="1"/>
              <a:t>patiëntengemiddelden</a:t>
            </a:r>
            <a:r>
              <a:rPr lang="nl-NL" dirty="0"/>
              <a:t>-instellingen </a:t>
            </a:r>
            <a:endParaRPr lang="nl-NL" dirty="0" smtClean="0"/>
          </a:p>
          <a:p>
            <a:pPr lvl="1"/>
            <a:r>
              <a:rPr lang="nl-NL" dirty="0" err="1" smtClean="0"/>
              <a:t>truncatiegrenzen</a:t>
            </a:r>
            <a:endParaRPr lang="nl-NL" dirty="0" smtClean="0"/>
          </a:p>
          <a:p>
            <a:pPr lvl="1"/>
            <a:r>
              <a:rPr lang="nl-NL" dirty="0" smtClean="0"/>
              <a:t>algoritme</a:t>
            </a:r>
          </a:p>
          <a:p>
            <a:pPr lvl="1"/>
            <a:r>
              <a:rPr lang="nl-NL" dirty="0" smtClean="0"/>
              <a:t>controlegrenzen</a:t>
            </a:r>
          </a:p>
          <a:p>
            <a:r>
              <a:rPr lang="nl-NL" dirty="0" smtClean="0"/>
              <a:t>software </a:t>
            </a:r>
          </a:p>
          <a:p>
            <a:pPr lvl="1"/>
            <a:r>
              <a:rPr lang="nl-NL" dirty="0" smtClean="0"/>
              <a:t>analyzersoftware (</a:t>
            </a:r>
            <a:r>
              <a:rPr lang="nl-NL" dirty="0"/>
              <a:t>bijv. </a:t>
            </a:r>
            <a:r>
              <a:rPr lang="nl-NL" dirty="0" err="1"/>
              <a:t>hemocytometrie</a:t>
            </a:r>
            <a:r>
              <a:rPr lang="nl-NL" dirty="0" smtClean="0"/>
              <a:t>)</a:t>
            </a:r>
          </a:p>
          <a:p>
            <a:pPr lvl="1"/>
            <a:r>
              <a:rPr lang="nl-NL" dirty="0" smtClean="0"/>
              <a:t>middleware </a:t>
            </a:r>
          </a:p>
          <a:p>
            <a:pPr lvl="1"/>
            <a:r>
              <a:rPr lang="nl-NL" dirty="0" smtClean="0"/>
              <a:t>LIS-systeem </a:t>
            </a:r>
            <a:r>
              <a:rPr lang="nl-NL" dirty="0"/>
              <a:t>en gebruik op </a:t>
            </a:r>
            <a:r>
              <a:rPr lang="nl-NL" dirty="0" smtClean="0"/>
              <a:t>niveau analyzer</a:t>
            </a:r>
            <a:endParaRPr lang="nl-NL" dirty="0"/>
          </a:p>
          <a:p>
            <a:pPr lvl="0"/>
            <a:r>
              <a:rPr lang="nl-NL" dirty="0"/>
              <a:t>24/7 </a:t>
            </a:r>
            <a:r>
              <a:rPr lang="nl-NL" i="1" dirty="0"/>
              <a:t>Real-time</a:t>
            </a:r>
            <a:r>
              <a:rPr lang="nl-NL" dirty="0"/>
              <a:t> alarmering van </a:t>
            </a:r>
            <a:r>
              <a:rPr lang="nl-NL" dirty="0" smtClean="0"/>
              <a:t>analisten voor continue </a:t>
            </a:r>
            <a:r>
              <a:rPr lang="nl-NL" dirty="0"/>
              <a:t>analytische </a:t>
            </a:r>
            <a:r>
              <a:rPr lang="nl-NL" dirty="0" smtClean="0"/>
              <a:t>kwaliteitsbewaking</a:t>
            </a:r>
            <a:endParaRPr lang="nl-NL" dirty="0"/>
          </a:p>
          <a:p>
            <a:pPr lvl="0"/>
            <a:r>
              <a:rPr lang="nl-NL" dirty="0" smtClean="0"/>
              <a:t>weergave lopende </a:t>
            </a:r>
            <a:r>
              <a:rPr lang="nl-NL" dirty="0" err="1"/>
              <a:t>patiëntengemiddelden</a:t>
            </a:r>
            <a:r>
              <a:rPr lang="nl-NL" dirty="0"/>
              <a:t> in relevante grafieken voor beoordeling. </a:t>
            </a:r>
            <a:endParaRPr lang="nl-NL" dirty="0" smtClean="0"/>
          </a:p>
          <a:p>
            <a:pPr lvl="0"/>
            <a:r>
              <a:rPr lang="nl-NL" dirty="0" smtClean="0"/>
              <a:t>i.v.m. groot aantal resultaten, lopende </a:t>
            </a:r>
            <a:r>
              <a:rPr lang="nl-NL" dirty="0" err="1"/>
              <a:t>patiëntengemiddelden</a:t>
            </a:r>
            <a:r>
              <a:rPr lang="nl-NL" dirty="0"/>
              <a:t> in </a:t>
            </a:r>
            <a:r>
              <a:rPr lang="nl-NL" dirty="0" smtClean="0"/>
              <a:t>aparte grafiek tonen </a:t>
            </a:r>
          </a:p>
          <a:p>
            <a:pPr lvl="1"/>
            <a:r>
              <a:rPr lang="nl-NL" dirty="0" smtClean="0"/>
              <a:t>(niet samen met IQC)</a:t>
            </a:r>
            <a:endParaRPr lang="nl-NL" dirty="0"/>
          </a:p>
        </p:txBody>
      </p:sp>
    </p:spTree>
    <p:extLst>
      <p:ext uri="{BB962C8B-B14F-4D97-AF65-F5344CB8AC3E}">
        <p14:creationId xmlns:p14="http://schemas.microsoft.com/office/powerpoint/2010/main" val="15476688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7933" y="259308"/>
            <a:ext cx="11506200" cy="3242428"/>
          </a:xfrm>
          <a:solidFill>
            <a:schemeClr val="accent1">
              <a:lumMod val="20000"/>
              <a:lumOff val="80000"/>
            </a:schemeClr>
          </a:solidFill>
        </p:spPr>
        <p:txBody>
          <a:bodyPr>
            <a:normAutofit/>
          </a:bodyPr>
          <a:lstStyle/>
          <a:p>
            <a:pPr marL="0" lvl="0" indent="0">
              <a:buNone/>
            </a:pPr>
            <a:r>
              <a:rPr lang="nl-NL" b="1" dirty="0" smtClean="0"/>
              <a:t>Ontwerp </a:t>
            </a:r>
            <a:r>
              <a:rPr lang="nl-NL" b="1" dirty="0"/>
              <a:t>en implementeer een alarmprotocol</a:t>
            </a:r>
            <a:endParaRPr lang="nl-NL" dirty="0"/>
          </a:p>
          <a:p>
            <a:pPr lvl="0"/>
            <a:r>
              <a:rPr lang="nl-NL" dirty="0" smtClean="0"/>
              <a:t>QC </a:t>
            </a:r>
            <a:r>
              <a:rPr lang="nl-NL" dirty="0"/>
              <a:t>z.s.m. uitvoeren: </a:t>
            </a:r>
            <a:r>
              <a:rPr lang="nl-NL" dirty="0" smtClean="0"/>
              <a:t>inzicht of </a:t>
            </a:r>
            <a:r>
              <a:rPr lang="nl-NL" dirty="0"/>
              <a:t>er een grotere kritieke fout is (of niet</a:t>
            </a:r>
            <a:r>
              <a:rPr lang="nl-NL" dirty="0" smtClean="0"/>
              <a:t>)</a:t>
            </a:r>
            <a:endParaRPr lang="nl-NL" dirty="0"/>
          </a:p>
          <a:p>
            <a:pPr lvl="0"/>
            <a:r>
              <a:rPr lang="nl-NL" dirty="0"/>
              <a:t>Dupliceer uitslagen (bijv. 4) op een dubbel analyzer systeem; maakt detectie mogelijk van tijdelijke </a:t>
            </a:r>
            <a:r>
              <a:rPr lang="nl-NL" dirty="0" smtClean="0"/>
              <a:t>assayfouten </a:t>
            </a:r>
            <a:r>
              <a:rPr lang="nl-NL" dirty="0"/>
              <a:t>of fouten die moeilijk te detecteren zijn met IQC (bijv. tests met een lage </a:t>
            </a:r>
            <a:r>
              <a:rPr lang="nl-NL" dirty="0" smtClean="0"/>
              <a:t>sigmawaarde)</a:t>
            </a:r>
            <a:endParaRPr lang="nl-NL" dirty="0"/>
          </a:p>
          <a:p>
            <a:pPr lvl="0"/>
            <a:r>
              <a:rPr lang="nl-NL" dirty="0"/>
              <a:t>Recente uitslagen controleren (bijv. afzonderlijke patiënten met extreme uitslagen</a:t>
            </a:r>
            <a:r>
              <a:rPr lang="nl-NL" dirty="0" smtClean="0"/>
              <a:t>)</a:t>
            </a:r>
          </a:p>
          <a:p>
            <a:pPr lvl="1"/>
            <a:r>
              <a:rPr lang="nl-NL" dirty="0" smtClean="0"/>
              <a:t>Maak </a:t>
            </a:r>
            <a:r>
              <a:rPr lang="nl-NL" dirty="0"/>
              <a:t>eventueel </a:t>
            </a:r>
            <a:r>
              <a:rPr lang="nl-NL" dirty="0" smtClean="0"/>
              <a:t>beslisregel </a:t>
            </a:r>
            <a:r>
              <a:rPr lang="nl-NL" dirty="0"/>
              <a:t>om deze patiënten uit te sluiten van toekomstige </a:t>
            </a:r>
            <a:r>
              <a:rPr lang="nl-NL" dirty="0" smtClean="0"/>
              <a:t>PBRTQC-berekeningen</a:t>
            </a:r>
            <a:r>
              <a:rPr lang="nl-NL" dirty="0"/>
              <a:t/>
            </a:r>
            <a:br>
              <a:rPr lang="nl-NL" dirty="0"/>
            </a:br>
            <a:endParaRPr lang="nl-NL" dirty="0"/>
          </a:p>
        </p:txBody>
      </p:sp>
    </p:spTree>
    <p:extLst>
      <p:ext uri="{BB962C8B-B14F-4D97-AF65-F5344CB8AC3E}">
        <p14:creationId xmlns:p14="http://schemas.microsoft.com/office/powerpoint/2010/main" val="8884404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542"/>
            <a:ext cx="12192000" cy="6044916"/>
          </a:xfrm>
          <a:prstGeom prst="rect">
            <a:avLst/>
          </a:prstGeom>
        </p:spPr>
      </p:pic>
    </p:spTree>
    <p:extLst>
      <p:ext uri="{BB962C8B-B14F-4D97-AF65-F5344CB8AC3E}">
        <p14:creationId xmlns:p14="http://schemas.microsoft.com/office/powerpoint/2010/main" val="17466725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933" y="229659"/>
            <a:ext cx="4817534" cy="714032"/>
          </a:xfrm>
        </p:spPr>
        <p:txBody>
          <a:bodyPr>
            <a:normAutofit fontScale="90000"/>
          </a:bodyPr>
          <a:lstStyle/>
          <a:p>
            <a:r>
              <a:rPr lang="nl-NL" dirty="0">
                <a:solidFill>
                  <a:schemeClr val="bg1"/>
                </a:solidFill>
              </a:rPr>
              <a:t>Stappenplan correctieve acties </a:t>
            </a:r>
            <a:r>
              <a:rPr lang="nl-NL" dirty="0" smtClean="0">
                <a:solidFill>
                  <a:schemeClr val="bg1"/>
                </a:solidFill>
              </a:rPr>
              <a:t/>
            </a:r>
            <a:br>
              <a:rPr lang="nl-NL" dirty="0" smtClean="0">
                <a:solidFill>
                  <a:schemeClr val="bg1"/>
                </a:solidFill>
              </a:rPr>
            </a:br>
            <a:r>
              <a:rPr lang="nl-NL" dirty="0" smtClean="0">
                <a:solidFill>
                  <a:schemeClr val="bg1"/>
                </a:solidFill>
              </a:rPr>
              <a:t>bij </a:t>
            </a:r>
            <a:r>
              <a:rPr lang="nl-NL" dirty="0">
                <a:solidFill>
                  <a:schemeClr val="bg1"/>
                </a:solidFill>
              </a:rPr>
              <a:t>afwijkingen interne QC</a:t>
            </a:r>
          </a:p>
        </p:txBody>
      </p:sp>
      <p:pic>
        <p:nvPicPr>
          <p:cNvPr id="4" name="Afbeelding 3" descr="Afbeelding met schets, diagram, tekening, tekst"/>
          <p:cNvPicPr/>
          <p:nvPr/>
        </p:nvPicPr>
        <p:blipFill>
          <a:blip r:embed="rId2"/>
          <a:stretch>
            <a:fillRect/>
          </a:stretch>
        </p:blipFill>
        <p:spPr>
          <a:xfrm>
            <a:off x="5215467" y="229659"/>
            <a:ext cx="3426940" cy="6558319"/>
          </a:xfrm>
          <a:prstGeom prst="rect">
            <a:avLst/>
          </a:prstGeom>
        </p:spPr>
      </p:pic>
    </p:spTree>
    <p:extLst>
      <p:ext uri="{BB962C8B-B14F-4D97-AF65-F5344CB8AC3E}">
        <p14:creationId xmlns:p14="http://schemas.microsoft.com/office/powerpoint/2010/main" val="1899225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933" y="229659"/>
            <a:ext cx="11506200" cy="476923"/>
          </a:xfrm>
        </p:spPr>
        <p:txBody>
          <a:bodyPr>
            <a:normAutofit fontScale="90000"/>
          </a:bodyPr>
          <a:lstStyle/>
          <a:p>
            <a:r>
              <a:rPr lang="nl-NL" dirty="0" smtClean="0"/>
              <a:t>Hoofdstuk 4.2 Doel</a:t>
            </a:r>
            <a:endParaRPr lang="nl-NL" dirty="0"/>
          </a:p>
        </p:txBody>
      </p:sp>
      <p:sp>
        <p:nvSpPr>
          <p:cNvPr id="3" name="Tijdelijke aanduiding voor inhoud 2"/>
          <p:cNvSpPr>
            <a:spLocks noGrp="1"/>
          </p:cNvSpPr>
          <p:nvPr>
            <p:ph idx="1"/>
          </p:nvPr>
        </p:nvSpPr>
        <p:spPr>
          <a:xfrm>
            <a:off x="397933" y="943691"/>
            <a:ext cx="11506200" cy="5730064"/>
          </a:xfrm>
          <a:solidFill>
            <a:schemeClr val="accent1">
              <a:lumMod val="20000"/>
              <a:lumOff val="80000"/>
            </a:schemeClr>
          </a:solidFill>
        </p:spPr>
        <p:txBody>
          <a:bodyPr>
            <a:normAutofit fontScale="77500" lnSpcReduction="20000"/>
          </a:bodyPr>
          <a:lstStyle/>
          <a:p>
            <a:r>
              <a:rPr lang="nl-NL" sz="2400" dirty="0" smtClean="0"/>
              <a:t>praktische handleiding inrichting (interne) analytische kwaliteitscontrole</a:t>
            </a:r>
          </a:p>
          <a:p>
            <a:r>
              <a:rPr lang="nl-NL" sz="2400" dirty="0" smtClean="0"/>
              <a:t>relevante achtergrondinformatie analytische kwaliteitscontrole </a:t>
            </a:r>
          </a:p>
          <a:p>
            <a:r>
              <a:rPr lang="nl-NL" sz="2400" dirty="0" smtClean="0"/>
              <a:t>verschillende wijzen waarop deze bewaakt kan worden  </a:t>
            </a:r>
          </a:p>
          <a:p>
            <a:pPr lvl="1"/>
            <a:r>
              <a:rPr lang="nl-NL" dirty="0" smtClean="0"/>
              <a:t>het bepalen van grenzen en eisen </a:t>
            </a:r>
          </a:p>
          <a:p>
            <a:pPr lvl="1"/>
            <a:r>
              <a:rPr lang="nl-NL" dirty="0" smtClean="0"/>
              <a:t>uitvoering</a:t>
            </a:r>
          </a:p>
          <a:p>
            <a:r>
              <a:rPr lang="nl-NL" sz="2400" dirty="0" smtClean="0"/>
              <a:t>inrichting interne QC afhankelijk van </a:t>
            </a:r>
          </a:p>
          <a:p>
            <a:pPr lvl="1"/>
            <a:r>
              <a:rPr lang="nl-NL" dirty="0" smtClean="0"/>
              <a:t>relevante testtoepassingen </a:t>
            </a:r>
          </a:p>
          <a:p>
            <a:pPr lvl="1"/>
            <a:r>
              <a:rPr lang="nl-NL" dirty="0" smtClean="0"/>
              <a:t>organisatie laboratorium</a:t>
            </a:r>
          </a:p>
          <a:p>
            <a:pPr lvl="1"/>
            <a:r>
              <a:rPr lang="nl-NL" dirty="0" smtClean="0"/>
              <a:t>logistiek van het laboratorium</a:t>
            </a:r>
          </a:p>
          <a:p>
            <a:r>
              <a:rPr lang="nl-NL" sz="2400" dirty="0" smtClean="0"/>
              <a:t>algemene inleiding over interne kwaliteitsbewaking Hoofdstuk 7 </a:t>
            </a:r>
          </a:p>
          <a:p>
            <a:pPr lvl="1"/>
            <a:r>
              <a:rPr lang="nl-NL" dirty="0" smtClean="0"/>
              <a:t>uitwerking theoretisch concept </a:t>
            </a:r>
          </a:p>
          <a:p>
            <a:pPr lvl="1"/>
            <a:r>
              <a:rPr lang="nl-NL" dirty="0" smtClean="0"/>
              <a:t>interne kwaliteitscontrole</a:t>
            </a:r>
          </a:p>
          <a:p>
            <a:pPr lvl="1"/>
            <a:r>
              <a:rPr lang="nl-NL" dirty="0" smtClean="0"/>
              <a:t>Analytische prestatie specificatie (APS)</a:t>
            </a:r>
          </a:p>
          <a:p>
            <a:pPr lvl="1"/>
            <a:r>
              <a:rPr lang="nl-NL" dirty="0" smtClean="0"/>
              <a:t>Westgard QC</a:t>
            </a:r>
          </a:p>
          <a:p>
            <a:pPr lvl="1"/>
            <a:r>
              <a:rPr lang="nl-NL" dirty="0" smtClean="0"/>
              <a:t>Six Sigma </a:t>
            </a:r>
          </a:p>
          <a:p>
            <a:pPr lvl="1"/>
            <a:r>
              <a:rPr lang="nl-NL" dirty="0" err="1" smtClean="0"/>
              <a:t>Bracketed</a:t>
            </a:r>
            <a:r>
              <a:rPr lang="nl-NL" dirty="0" smtClean="0"/>
              <a:t> Risk-</a:t>
            </a:r>
            <a:r>
              <a:rPr lang="nl-NL" dirty="0" err="1" smtClean="0"/>
              <a:t>Based</a:t>
            </a:r>
            <a:r>
              <a:rPr lang="nl-NL" dirty="0" smtClean="0"/>
              <a:t> </a:t>
            </a:r>
            <a:r>
              <a:rPr lang="nl-NL" dirty="0" err="1" smtClean="0"/>
              <a:t>Quality</a:t>
            </a:r>
            <a:r>
              <a:rPr lang="nl-NL" dirty="0" smtClean="0"/>
              <a:t> Control</a:t>
            </a:r>
          </a:p>
          <a:p>
            <a:pPr lvl="1"/>
            <a:r>
              <a:rPr lang="nl-NL" dirty="0" err="1" smtClean="0"/>
              <a:t>Patient-Based</a:t>
            </a:r>
            <a:r>
              <a:rPr lang="nl-NL" dirty="0" smtClean="0"/>
              <a:t> Real-Time </a:t>
            </a:r>
            <a:r>
              <a:rPr lang="nl-NL" dirty="0" err="1" smtClean="0"/>
              <a:t>Quality</a:t>
            </a:r>
            <a:r>
              <a:rPr lang="nl-NL" dirty="0" smtClean="0"/>
              <a:t> Control </a:t>
            </a:r>
          </a:p>
          <a:p>
            <a:pPr lvl="1"/>
            <a:r>
              <a:rPr lang="nl-NL" dirty="0" smtClean="0"/>
              <a:t>virtuele analyzer</a:t>
            </a:r>
          </a:p>
          <a:p>
            <a:r>
              <a:rPr lang="nl-NL" sz="2400" dirty="0" smtClean="0"/>
              <a:t>praktische samenvatting met </a:t>
            </a:r>
            <a:r>
              <a:rPr lang="nl-NL" dirty="0"/>
              <a:t>stappenplan </a:t>
            </a:r>
            <a:r>
              <a:rPr lang="nl-NL" dirty="0" smtClean="0"/>
              <a:t>Hoofdstuk </a:t>
            </a:r>
            <a:r>
              <a:rPr lang="nl-NL" dirty="0"/>
              <a:t>8 </a:t>
            </a:r>
            <a:endParaRPr lang="nl-NL" sz="2400" dirty="0" smtClean="0"/>
          </a:p>
          <a:p>
            <a:pPr lvl="1"/>
            <a:r>
              <a:rPr lang="nl-NL" dirty="0" smtClean="0"/>
              <a:t>conform NEN-EN-ISO 15189:2023</a:t>
            </a:r>
          </a:p>
          <a:p>
            <a:r>
              <a:rPr lang="nl-NL" sz="2400" dirty="0" smtClean="0"/>
              <a:t>meer verdieping: bijlagen</a:t>
            </a:r>
          </a:p>
          <a:p>
            <a:endParaRPr lang="nl-NL" dirty="0"/>
          </a:p>
        </p:txBody>
      </p:sp>
    </p:spTree>
    <p:extLst>
      <p:ext uri="{BB962C8B-B14F-4D97-AF65-F5344CB8AC3E}">
        <p14:creationId xmlns:p14="http://schemas.microsoft.com/office/powerpoint/2010/main" val="2825753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4553</TotalTime>
  <Words>6936</Words>
  <Application>Microsoft Office PowerPoint</Application>
  <PresentationFormat>Breedbeeld</PresentationFormat>
  <Paragraphs>970</Paragraphs>
  <Slides>89</Slides>
  <Notes>4</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89</vt:i4>
      </vt:variant>
    </vt:vector>
  </HeadingPairs>
  <TitlesOfParts>
    <vt:vector size="95" baseType="lpstr">
      <vt:lpstr>Arial</vt:lpstr>
      <vt:lpstr>Calibri</vt:lpstr>
      <vt:lpstr>Calibri Light</vt:lpstr>
      <vt:lpstr>Times New Roman</vt:lpstr>
      <vt:lpstr>Wingdings</vt:lpstr>
      <vt:lpstr>Kantoorthema</vt:lpstr>
      <vt:lpstr>Leidraad Interne kwaliteitscontrole (herziening Leidraad Analytische Kwaliteitscontrole met behulp van Six Sigma (2015)</vt:lpstr>
      <vt:lpstr>Leidraad interne kwaliteitscontrole</vt:lpstr>
      <vt:lpstr>PowerPoint-presentatie</vt:lpstr>
      <vt:lpstr>PowerPoint-presentatie</vt:lpstr>
      <vt:lpstr>Samenstelling werkgroep en Verantwoording</vt:lpstr>
      <vt:lpstr>Belangenverklaringen</vt:lpstr>
      <vt:lpstr>PowerPoint-presentatie</vt:lpstr>
      <vt:lpstr>PowerPoint-presentatie</vt:lpstr>
      <vt:lpstr>Hoofdstuk 4.2 Doel</vt:lpstr>
      <vt:lpstr>Hoofdstuk 5 Toepassingsgebied en beperkingen (scope)</vt:lpstr>
      <vt:lpstr>Hoofdstuk 6 Samenhang met andere documenten</vt:lpstr>
      <vt:lpstr>Hoofdstuk 6 Samenhang met andere documenten</vt:lpstr>
      <vt:lpstr>Hoofdstuk 2 aanbevelingen (compact)</vt:lpstr>
      <vt:lpstr>PowerPoint-presentatie</vt:lpstr>
      <vt:lpstr>Belangrijkste onderwerpen</vt:lpstr>
      <vt:lpstr>PowerPoint-presentatie</vt:lpstr>
      <vt:lpstr>Hoofdstuk 7 Theoretische achtergrond</vt:lpstr>
      <vt:lpstr>Hoofdstuk 7 Theoretische achtergrond 7.1 algemeen</vt:lpstr>
      <vt:lpstr>Kwaliteitscontrole laboratorium</vt:lpstr>
      <vt:lpstr>PowerPoint-presentatie</vt:lpstr>
      <vt:lpstr>Tabel 7.1. Overzicht eigenschappen verschillende instrumenten voor analytische kwaliteitsbewaking</vt:lpstr>
      <vt:lpstr> 7.1.1 Risico-gebaseerde inrichting interne analytische kwaliteitscontrole </vt:lpstr>
      <vt:lpstr>PowerPoint-presentatie</vt:lpstr>
      <vt:lpstr> 7.1.1 Risico-gebaseerde inrichting interne analytische kwaliteitscontrole </vt:lpstr>
      <vt:lpstr> 7.2.1 Externe kwaliteitscontrole (EQA) </vt:lpstr>
      <vt:lpstr>7.2.2 Interne kwaliteitscontrole (IQC)</vt:lpstr>
      <vt:lpstr>7.2.2 Interne kwaliteitscontrole (IQC)</vt:lpstr>
      <vt:lpstr>PowerPoint-presentatie</vt:lpstr>
      <vt:lpstr>7.2.2 Interne kwaliteitscontrole (IQC)</vt:lpstr>
      <vt:lpstr>PowerPoint-presentatie</vt:lpstr>
      <vt:lpstr>7.3.1 Analytische prestatie specificatie (APS)</vt:lpstr>
      <vt:lpstr>7.3.1 Analytische prestatie specificatie (APS)</vt:lpstr>
      <vt:lpstr>7.3.1 Analytische prestatie specificatie (APS)</vt:lpstr>
      <vt:lpstr>7.3.1 Analytische prestatie specificatie (APS)</vt:lpstr>
      <vt:lpstr>7.3.1 Analytische prestatie specificatie (APS)</vt:lpstr>
      <vt:lpstr> Analytische kwaliteitseisen op basis van de in Milaan in 2014 vastgestelde criteria </vt:lpstr>
      <vt:lpstr>PowerPoint-presentatie</vt:lpstr>
      <vt:lpstr>PowerPoint-presentatie</vt:lpstr>
      <vt:lpstr>PowerPoint-presentatie</vt:lpstr>
      <vt:lpstr>PowerPoint-presentatie</vt:lpstr>
      <vt:lpstr>7.3.2 APS op basis van totale meetfout (TEa) versus meetonzekerheid (MU)</vt:lpstr>
      <vt:lpstr>PowerPoint-presentatie</vt:lpstr>
      <vt:lpstr>Total error</vt:lpstr>
      <vt:lpstr>Meetonzekerheid (Measurement uncertainty)</vt:lpstr>
      <vt:lpstr>intermezzo - metrologie</vt:lpstr>
      <vt:lpstr>Meetonzekerheid</vt:lpstr>
      <vt:lpstr>intermezzo - metrologie</vt:lpstr>
      <vt:lpstr>PowerPoint-presentatie</vt:lpstr>
      <vt:lpstr>PowerPoint-presentatie</vt:lpstr>
      <vt:lpstr>Bijlage D Meetonzekerheid versus Total Error concept</vt:lpstr>
      <vt:lpstr>7.4.2 Grondslag SD-waarde</vt:lpstr>
      <vt:lpstr>PowerPoint-presentatie</vt:lpstr>
      <vt:lpstr>7.4.1 Individueel versus virtueel analyzer model</vt:lpstr>
      <vt:lpstr>7.4.1 Individueel versus virtueel analyzer model</vt:lpstr>
      <vt:lpstr>8.11 Borgen vergelijkbaarheid analyzersystemen (binnen laboratoriumorganisatie)</vt:lpstr>
      <vt:lpstr>8.11 Borgen vergelijkbaarheid analyzersystemen (binnen laboratoriumorganisatie)</vt:lpstr>
      <vt:lpstr>8.11 Borgen vergelijkbaarheid analyzersystemen (binnen laboratoriumorganisatie)</vt:lpstr>
      <vt:lpstr>8.11 Borgen vergelijkbaarheid analyzersystemen (binnen laboratoriumorganisatie)</vt:lpstr>
      <vt:lpstr>Alternatieve aanpak indien meerdere analyzers en/of multilocaties,  maar geen virtuele analyzer </vt:lpstr>
      <vt:lpstr>PowerPoint-presentatie</vt:lpstr>
      <vt:lpstr>PowerPoint-presentatie</vt:lpstr>
      <vt:lpstr>7.4 Vaststellen van de imprecisie</vt:lpstr>
      <vt:lpstr>7.4 Vaststellen van de imprecisie</vt:lpstr>
      <vt:lpstr>PowerPoint-presentatie</vt:lpstr>
      <vt:lpstr>7.5 Westgard QC</vt:lpstr>
      <vt:lpstr>Western Electric rules</vt:lpstr>
      <vt:lpstr>7.5 Westgard QC</vt:lpstr>
      <vt:lpstr>7.5 Westgard QC</vt:lpstr>
      <vt:lpstr>PowerPoint-presentatie</vt:lpstr>
      <vt:lpstr>PowerPoint-presentatie</vt:lpstr>
      <vt:lpstr>7.6 Six Sigma</vt:lpstr>
      <vt:lpstr>Tabel 7.2. Sigmascore en corresponderende foutscore (DPMO)</vt:lpstr>
      <vt:lpstr>Six Sigma – klinische chemie</vt:lpstr>
      <vt:lpstr>PowerPoint-presentatie</vt:lpstr>
      <vt:lpstr>7.7 Risico-gebaseerde QC </vt:lpstr>
      <vt:lpstr>8.5 Selectie van periodiciteit</vt:lpstr>
      <vt:lpstr>PowerPoint-presentatie</vt:lpstr>
      <vt:lpstr>7.8 Patient-Based Real-Time Quality Control (PBRTQC)</vt:lpstr>
      <vt:lpstr>7.8 Patient-Based Real-Time Quality Control (PBRTQC)</vt:lpstr>
      <vt:lpstr>7.8 Patient-Based Real-Time Quality Control (PBRTQC)</vt:lpstr>
      <vt:lpstr>7.8 Patient-Based Real-Time Quality Control (PBRTQC)</vt:lpstr>
      <vt:lpstr>Wanneer is PBRTQC van toegevoegde waarde?</vt:lpstr>
      <vt:lpstr>Optimalisatie en validatie instelling voor lopende patiëntengemiddelden</vt:lpstr>
      <vt:lpstr>PowerPoint-presentatie</vt:lpstr>
      <vt:lpstr>PowerPoint-presentatie</vt:lpstr>
      <vt:lpstr>PowerPoint-presentatie</vt:lpstr>
      <vt:lpstr>PowerPoint-presentatie</vt:lpstr>
      <vt:lpstr>PowerPoint-presentatie</vt:lpstr>
      <vt:lpstr>Stappenplan correctieve acties  bij afwijkingen interne QC</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Leidraad analytische interne kwaliteitscontrole</dc:title>
  <dc:creator>Niels de Jonge</dc:creator>
  <cp:lastModifiedBy>Niels de Jonge</cp:lastModifiedBy>
  <cp:revision>282</cp:revision>
  <dcterms:created xsi:type="dcterms:W3CDTF">2024-12-11T10:16:21Z</dcterms:created>
  <dcterms:modified xsi:type="dcterms:W3CDTF">2025-02-28T17:28:24Z</dcterms:modified>
</cp:coreProperties>
</file>